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sldIdLst>
    <p:sldId id="273" r:id="rId3"/>
    <p:sldId id="437" r:id="rId5"/>
    <p:sldId id="438" r:id="rId6"/>
    <p:sldId id="500" r:id="rId7"/>
    <p:sldId id="299" r:id="rId8"/>
    <p:sldId id="441" r:id="rId9"/>
    <p:sldId id="498" r:id="rId10"/>
    <p:sldId id="287" r:id="rId11"/>
    <p:sldId id="442" r:id="rId12"/>
    <p:sldId id="258" r:id="rId13"/>
    <p:sldId id="443" r:id="rId14"/>
    <p:sldId id="444" r:id="rId15"/>
    <p:sldId id="445" r:id="rId16"/>
    <p:sldId id="446" r:id="rId17"/>
    <p:sldId id="302" r:id="rId18"/>
    <p:sldId id="486" r:id="rId19"/>
    <p:sldId id="447" r:id="rId20"/>
    <p:sldId id="524" r:id="rId21"/>
    <p:sldId id="348" r:id="rId22"/>
    <p:sldId id="479" r:id="rId23"/>
    <p:sldId id="487" r:id="rId24"/>
    <p:sldId id="480" r:id="rId25"/>
    <p:sldId id="481" r:id="rId26"/>
    <p:sldId id="482" r:id="rId27"/>
    <p:sldId id="483" r:id="rId28"/>
    <p:sldId id="484" r:id="rId29"/>
    <p:sldId id="485" r:id="rId30"/>
    <p:sldId id="535" r:id="rId31"/>
    <p:sldId id="536" r:id="rId32"/>
    <p:sldId id="271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891E"/>
    <a:srgbClr val="FF9D33"/>
    <a:srgbClr val="F49E14"/>
    <a:srgbClr val="F42D3A"/>
    <a:srgbClr val="F15131"/>
    <a:srgbClr val="FF7427"/>
    <a:srgbClr val="FFBB61"/>
    <a:srgbClr val="F1B960"/>
    <a:srgbClr val="FECC2B"/>
    <a:srgbClr val="2B6D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84" autoAdjust="0"/>
    <p:restoredTop sz="94660"/>
  </p:normalViewPr>
  <p:slideViewPr>
    <p:cSldViewPr snapToGrid="0">
      <p:cViewPr>
        <p:scale>
          <a:sx n="100" d="100"/>
          <a:sy n="100" d="100"/>
        </p:scale>
        <p:origin x="-354" y="228"/>
      </p:cViewPr>
      <p:guideLst>
        <p:guide orient="horz" pos="218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B85C5-1ADC-43AA-9DF2-BA30A26153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ve Single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649630" y="1543960"/>
            <a:ext cx="2836769" cy="3711668"/>
          </a:xfrm>
          <a:prstGeom prst="rect">
            <a:avLst/>
          </a:prstGeom>
          <a:pattFill prst="dashVert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Half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070555"/>
          </a:xfrm>
          <a:prstGeom prst="rect">
            <a:avLst/>
          </a:prstGeom>
          <a:pattFill prst="dashVert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o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066971"/>
            <a:ext cx="12192000" cy="791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613185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50068" y="434975"/>
            <a:ext cx="11091863" cy="5988050"/>
          </a:xfrm>
          <a:prstGeom prst="rect">
            <a:avLst/>
          </a:prstGeom>
          <a:pattFill prst="dashVert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ADBD5-FF6F-4F1F-AF78-B518D2CD17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C2A10-E97F-46DF-9873-696D05EB38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ADBD5-FF6F-4F1F-AF78-B518D2CD17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C2A10-E97F-46DF-9873-696D05EB38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3.xml"/><Relationship Id="rId16" Type="http://schemas.openxmlformats.org/officeDocument/2006/relationships/tags" Target="../tags/tag2.xml"/><Relationship Id="rId15" Type="http://schemas.openxmlformats.org/officeDocument/2006/relationships/tags" Target="../tags/tag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13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4.xml"/><Relationship Id="rId1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27.xml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8.xml"/><Relationship Id="rId1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1.xml"/><Relationship Id="rId1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3.xml"/><Relationship Id="rId1" Type="http://schemas.openxmlformats.org/officeDocument/2006/relationships/tags" Target="../tags/tag32.xml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35.xml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tags" Target="../tags/tag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33020" y="-24765"/>
            <a:ext cx="12268200" cy="691769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rgbClr val="1B1B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720090" y="981075"/>
            <a:ext cx="5376545" cy="4895850"/>
          </a:xfrm>
          <a:prstGeom prst="rect">
            <a:avLst/>
          </a:prstGeom>
          <a:solidFill>
            <a:srgbClr val="FF9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96635" y="981075"/>
            <a:ext cx="5376545" cy="48958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793617" y="1053599"/>
            <a:ext cx="10606036" cy="4751120"/>
          </a:xfrm>
          <a:prstGeom prst="rect">
            <a:avLst/>
          </a:prstGeom>
          <a:solidFill>
            <a:schemeClr val="tx2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3431996" y="2737965"/>
            <a:ext cx="5338445" cy="70675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lvl="0" algn="ctr"/>
            <a:r>
              <a:rPr lang="zh-CN" altLang="en-US" sz="4000" b="1" dirty="0">
                <a:solidFill>
                  <a:schemeClr val="bg1"/>
                </a:solidFill>
                <a:latin typeface="苹方 中等" panose="020B0400000000000000" charset="-122"/>
                <a:ea typeface="苹方 中等" panose="020B0400000000000000" charset="-122"/>
                <a:sym typeface="+mn-ea"/>
              </a:rPr>
              <a:t>金箍棒抑菌机产品介绍</a:t>
            </a:r>
            <a:endParaRPr lang="zh-CN" sz="4000" b="1" spc="100" dirty="0" smtClean="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Consolas" panose="020B0609020204030204" pitchFamily="49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743624" y="1053599"/>
            <a:ext cx="767943" cy="1223248"/>
          </a:xfrm>
          <a:prstGeom prst="rect">
            <a:avLst/>
          </a:prstGeom>
          <a:solidFill>
            <a:srgbClr val="FF9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logo_画板 1"/>
          <p:cNvPicPr>
            <a:picLocks noChangeAspect="1"/>
          </p:cNvPicPr>
          <p:nvPr/>
        </p:nvPicPr>
        <p:blipFill>
          <a:blip r:embed="rId1"/>
          <a:srcRect l="34047" t="43015" r="27374" b="36124"/>
          <a:stretch>
            <a:fillRect/>
          </a:stretch>
        </p:blipFill>
        <p:spPr>
          <a:xfrm>
            <a:off x="5113655" y="4505325"/>
            <a:ext cx="1964690" cy="751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5319395" y="1198245"/>
            <a:ext cx="6055995" cy="4400550"/>
          </a:xfrm>
          <a:prstGeom prst="rect">
            <a:avLst/>
          </a:prstGeom>
          <a:solidFill>
            <a:schemeClr val="tx2">
              <a:lumMod val="85000"/>
              <a:lumOff val="1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>
              <a:lnSpc>
                <a:spcPct val="110000"/>
              </a:lnSpc>
            </a:pPr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795020" y="736918"/>
            <a:ext cx="3562985" cy="4844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6188710" y="2131695"/>
            <a:ext cx="4316730" cy="21761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28600" indent="-228600"/>
            <a:endParaRPr lang="zh-CN" altLang="en-US" sz="1050" b="0" dirty="0">
              <a:latin typeface="+mn-ea"/>
              <a:cs typeface="宋体" panose="02010600030101010101" pitchFamily="2" charset="-122"/>
            </a:endParaRPr>
          </a:p>
          <a:p>
            <a:pPr indent="0" algn="l" fontAlgn="auto">
              <a:lnSpc>
                <a:spcPts val="2500"/>
              </a:lnSpc>
            </a:pPr>
            <a:r>
              <a:rPr lang="zh-CN" altLang="en-US" b="0" dirty="0">
                <a:solidFill>
                  <a:schemeClr val="bg1"/>
                </a:solidFill>
                <a:latin typeface="苹方 中等" panose="020B0400000000000000" charset="-122"/>
                <a:ea typeface="苹方 中等" panose="020B0400000000000000" charset="-122"/>
                <a:cs typeface="苹方 中等" panose="020B0400000000000000" charset="-122"/>
              </a:rPr>
              <a:t>金箍棒抑菌机拥有来自德国、日本和国内的多家抑菌药液供应商。所用药液除无色无味无残留外，均需达到食品级标准，经过IFS/国际食品标准认证，确保100%生态无毒。进口药液还需具备国家出入境检验检疫局的检测报告。</a:t>
            </a:r>
            <a:endParaRPr lang="zh-CN" altLang="en-US" b="0" dirty="0">
              <a:solidFill>
                <a:schemeClr val="bg1"/>
              </a:solidFill>
              <a:latin typeface="苹方 中等" panose="020B0400000000000000" charset="-122"/>
              <a:ea typeface="苹方 中等" panose="020B0400000000000000" charset="-122"/>
              <a:cs typeface="苹方 中等" panose="020B0400000000000000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931410" y="1439545"/>
            <a:ext cx="819150" cy="457200"/>
          </a:xfrm>
          <a:prstGeom prst="rect">
            <a:avLst/>
          </a:prstGeom>
          <a:solidFill>
            <a:srgbClr val="FF9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001"/>
          <p:cNvPicPr>
            <a:picLocks noChangeAspect="1"/>
          </p:cNvPicPr>
          <p:nvPr/>
        </p:nvPicPr>
        <p:blipFill>
          <a:blip r:embed="rId1"/>
          <a:srcRect l="6385" t="21269" r="60328" b="44867"/>
          <a:stretch>
            <a:fillRect/>
          </a:stretch>
        </p:blipFill>
        <p:spPr>
          <a:xfrm>
            <a:off x="976313" y="922020"/>
            <a:ext cx="3200400" cy="447421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242060" y="5735955"/>
            <a:ext cx="26689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>
                <a:latin typeface="+mn-ea"/>
                <a:cs typeface="+mn-ea"/>
              </a:rPr>
              <a:t>IFS/</a:t>
            </a:r>
            <a:r>
              <a:rPr lang="zh-CN" altLang="en-US">
                <a:latin typeface="+mn-ea"/>
                <a:cs typeface="+mn-ea"/>
              </a:rPr>
              <a:t>国际食品标准认证</a:t>
            </a:r>
            <a:endParaRPr lang="zh-CN" altLang="en-US">
              <a:latin typeface="+mn-ea"/>
              <a:cs typeface="+mn-ea"/>
            </a:endParaRPr>
          </a:p>
        </p:txBody>
      </p:sp>
    </p:spTree>
    <p:custDataLst>
      <p:tags r:id="rId2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7922895" y="2066290"/>
            <a:ext cx="4268470" cy="2725420"/>
          </a:xfrm>
          <a:prstGeom prst="rect">
            <a:avLst/>
          </a:prstGeom>
          <a:solidFill>
            <a:schemeClr val="tx2">
              <a:lumMod val="85000"/>
              <a:lumOff val="1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8664575" y="2902585"/>
            <a:ext cx="2785745" cy="1052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ts val="2500"/>
              </a:lnSpc>
            </a:pPr>
            <a:r>
              <a:rPr lang="zh-CN" sz="1600" b="0">
                <a:solidFill>
                  <a:schemeClr val="bg1"/>
                </a:solidFill>
                <a:latin typeface="苹方 中等" panose="020B0400000000000000" charset="-122"/>
                <a:ea typeface="苹方 中等" panose="020B0400000000000000" charset="-122"/>
                <a:cs typeface="苹方 中等" panose="020B0400000000000000" charset="-122"/>
              </a:rPr>
              <a:t>药液中各种离子及杂质元素含量都必须保证远低于中国及</a:t>
            </a:r>
            <a:r>
              <a:rPr lang="en-US" sz="1600" b="0">
                <a:solidFill>
                  <a:schemeClr val="bg1"/>
                </a:solidFill>
                <a:latin typeface="苹方 中等" panose="020B0400000000000000" charset="-122"/>
                <a:ea typeface="苹方 中等" panose="020B0400000000000000" charset="-122"/>
                <a:cs typeface="苹方 中等" panose="020B0400000000000000" charset="-122"/>
              </a:rPr>
              <a:t>WHO</a:t>
            </a:r>
            <a:r>
              <a:rPr lang="zh-CN" sz="1600" b="0">
                <a:solidFill>
                  <a:schemeClr val="bg1"/>
                </a:solidFill>
                <a:latin typeface="苹方 中等" panose="020B0400000000000000" charset="-122"/>
                <a:ea typeface="苹方 中等" panose="020B0400000000000000" charset="-122"/>
                <a:cs typeface="苹方 中等" panose="020B0400000000000000" charset="-122"/>
              </a:rPr>
              <a:t>规定数值。</a:t>
            </a:r>
            <a:endParaRPr lang="zh-CN" altLang="en-US" sz="1600" b="0">
              <a:solidFill>
                <a:schemeClr val="bg1"/>
              </a:solidFill>
              <a:latin typeface="苹方 中等" panose="020B0400000000000000" charset="-122"/>
              <a:ea typeface="苹方 中等" panose="020B0400000000000000" charset="-122"/>
              <a:cs typeface="苹方 中等" panose="020B0400000000000000" charset="-122"/>
            </a:endParaRPr>
          </a:p>
        </p:txBody>
      </p:sp>
      <p:sp>
        <p:nvSpPr>
          <p:cNvPr id="14" name="矩形 13"/>
          <p:cNvSpPr/>
          <p:nvPr/>
        </p:nvSpPr>
        <p:spPr>
          <a:xfrm rot="5400000">
            <a:off x="8040370" y="1848485"/>
            <a:ext cx="695960" cy="457200"/>
          </a:xfrm>
          <a:prstGeom prst="rect">
            <a:avLst/>
          </a:prstGeom>
          <a:solidFill>
            <a:srgbClr val="FF9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644525" y="974725"/>
            <a:ext cx="7021830" cy="4908550"/>
            <a:chOff x="1270" y="1411"/>
            <a:chExt cx="11058" cy="7730"/>
          </a:xfrm>
        </p:grpSpPr>
        <p:pic>
          <p:nvPicPr>
            <p:cNvPr id="5" name="图片 4" descr="规定数值2_画板 1_画板 1"/>
            <p:cNvPicPr>
              <a:picLocks noChangeAspect="1"/>
            </p:cNvPicPr>
            <p:nvPr/>
          </p:nvPicPr>
          <p:blipFill>
            <a:blip r:embed="rId1"/>
            <a:srcRect l="12917" t="8346" r="13447" b="18879"/>
            <a:stretch>
              <a:fillRect/>
            </a:stretch>
          </p:blipFill>
          <p:spPr>
            <a:xfrm>
              <a:off x="1270" y="1411"/>
              <a:ext cx="11058" cy="773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3748" y="1844"/>
              <a:ext cx="112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b="1">
                  <a:latin typeface="苹方 中等" panose="020B0400000000000000" charset="-122"/>
                  <a:ea typeface="苹方 中等" panose="020B0400000000000000" charset="-122"/>
                </a:rPr>
                <a:t>0.1</a:t>
              </a:r>
              <a:endParaRPr lang="en-US" altLang="zh-CN" b="1">
                <a:latin typeface="苹方 中等" panose="020B0400000000000000" charset="-122"/>
                <a:ea typeface="苹方 中等" panose="020B0400000000000000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6101" y="3083"/>
              <a:ext cx="112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b="1">
                  <a:latin typeface="苹方 中等" panose="020B0400000000000000" charset="-122"/>
                  <a:ea typeface="苹方 中等" panose="020B0400000000000000" charset="-122"/>
                </a:rPr>
                <a:t>0.08</a:t>
              </a:r>
              <a:endParaRPr lang="en-US" altLang="zh-CN" b="1">
                <a:latin typeface="苹方 中等" panose="020B0400000000000000" charset="-122"/>
                <a:ea typeface="苹方 中等" panose="020B0400000000000000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8476" y="4941"/>
              <a:ext cx="112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b="1">
                  <a:latin typeface="苹方 中等" panose="020B0400000000000000" charset="-122"/>
                  <a:ea typeface="苹方 中等" panose="020B0400000000000000" charset="-122"/>
                </a:rPr>
                <a:t>0.05</a:t>
              </a:r>
              <a:endParaRPr lang="en-US" altLang="zh-CN" b="1">
                <a:latin typeface="苹方 中等" panose="020B0400000000000000" charset="-122"/>
                <a:ea typeface="苹方 中等" panose="020B0400000000000000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0776" y="7616"/>
              <a:ext cx="127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b="1">
                  <a:solidFill>
                    <a:srgbClr val="FA891E"/>
                  </a:solidFill>
                  <a:latin typeface="苹方 中等" panose="020B0400000000000000" charset="-122"/>
                  <a:ea typeface="苹方 中等" panose="020B0400000000000000" charset="-122"/>
                </a:rPr>
                <a:t>0.005</a:t>
              </a:r>
              <a:endParaRPr lang="en-US" altLang="zh-CN" b="1">
                <a:solidFill>
                  <a:srgbClr val="FA891E"/>
                </a:solidFill>
                <a:latin typeface="苹方 中等" panose="020B0400000000000000" charset="-122"/>
                <a:ea typeface="苹方 中等" panose="020B0400000000000000" charset="-122"/>
              </a:endParaRPr>
            </a:p>
          </p:txBody>
        </p:sp>
      </p:grpSp>
    </p:spTree>
    <p:custDataLst>
      <p:tags r:id="rId2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298190" y="2370455"/>
            <a:ext cx="238823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0">
                <a:solidFill>
                  <a:srgbClr val="FA891E"/>
                </a:solidFill>
                <a:latin typeface="苹方 粗体" panose="020B0600000000000000" charset="-122"/>
                <a:ea typeface="苹方 粗体" panose="020B0600000000000000" charset="-122"/>
              </a:rPr>
              <a:t>03</a:t>
            </a:r>
            <a:endParaRPr lang="en-US" altLang="zh-CN" sz="10000">
              <a:solidFill>
                <a:srgbClr val="FA891E"/>
              </a:solidFill>
              <a:latin typeface="苹方 粗体" panose="020B0600000000000000" charset="-122"/>
              <a:ea typeface="苹方 粗体" panose="020B0600000000000000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312410" y="3517265"/>
            <a:ext cx="6979285" cy="88900"/>
          </a:xfrm>
          <a:prstGeom prst="rect">
            <a:avLst/>
          </a:prstGeom>
          <a:solidFill>
            <a:srgbClr val="FF9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220970" y="2606675"/>
            <a:ext cx="58902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5400" b="1">
                <a:solidFill>
                  <a:schemeClr val="tx1">
                    <a:lumMod val="95000"/>
                    <a:lumOff val="5000"/>
                  </a:schemeClr>
                </a:solidFill>
                <a:latin typeface="苹方 粗体" panose="020B0600000000000000" charset="-122"/>
                <a:ea typeface="苹方 粗体" panose="020B0600000000000000" charset="-122"/>
                <a:cs typeface="宋体" panose="02010600030101010101" pitchFamily="2" charset="-122"/>
                <a:sym typeface="+mn-ea"/>
              </a:rPr>
              <a:t>抑菌范围</a:t>
            </a:r>
            <a:endParaRPr lang="zh-CN" altLang="en-US" sz="5400" b="1">
              <a:solidFill>
                <a:schemeClr val="tx1">
                  <a:lumMod val="95000"/>
                  <a:lumOff val="5000"/>
                </a:schemeClr>
              </a:solidFill>
              <a:latin typeface="苹方 粗体" panose="020B0600000000000000" charset="-122"/>
              <a:ea typeface="苹方 粗体" panose="020B0600000000000000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 userDrawn="1"/>
        </p:nvSpPr>
        <p:spPr>
          <a:xfrm>
            <a:off x="315278" y="2152650"/>
            <a:ext cx="297815" cy="21875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dist"/>
            <a:r>
              <a:rPr lang="zh-CN" altLang="en-US" sz="750" dirty="0">
                <a:solidFill>
                  <a:srgbClr val="FA891E"/>
                </a:solidFill>
                <a:latin typeface="苹方 细体" panose="020B0200000000000000" charset="-122"/>
                <a:ea typeface="苹方 细体" panose="020B0200000000000000" charset="-122"/>
              </a:rPr>
              <a:t>金箍棒抑菌机</a:t>
            </a:r>
            <a:endParaRPr lang="zh-CN" altLang="en-US" sz="750" dirty="0">
              <a:solidFill>
                <a:srgbClr val="FA891E"/>
              </a:solidFill>
              <a:latin typeface="苹方 细体" panose="020B0200000000000000" charset="-122"/>
              <a:ea typeface="苹方 细体" panose="020B0200000000000000" charset="-122"/>
            </a:endParaRPr>
          </a:p>
        </p:txBody>
      </p:sp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315595" y="4531360"/>
            <a:ext cx="290830" cy="290830"/>
          </a:xfrm>
          <a:prstGeom prst="rect">
            <a:avLst/>
          </a:prstGeom>
          <a:solidFill>
            <a:srgbClr val="FF9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2301875" y="681355"/>
            <a:ext cx="771652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2000" b="1">
                <a:solidFill>
                  <a:schemeClr val="tx1"/>
                </a:solidFill>
                <a:latin typeface="苹方 中等" panose="020B0400000000000000" charset="-122"/>
                <a:ea typeface="苹方 中等" panose="020B0400000000000000" charset="-122"/>
              </a:rPr>
              <a:t>金箍棒抑菌机具有广谱高效的抑菌能力，对常见的微生物、致病性细菌及致病性病毒都可实现有效杀灭和抑制滋生。</a:t>
            </a:r>
            <a:endParaRPr lang="zh-CN" altLang="en-US" sz="2000" b="1">
              <a:solidFill>
                <a:schemeClr val="tx1"/>
              </a:solidFill>
              <a:latin typeface="苹方 中等" panose="020B0400000000000000" charset="-122"/>
              <a:ea typeface="苹方 中等" panose="020B0400000000000000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776730" y="1855470"/>
            <a:ext cx="8766810" cy="4526915"/>
            <a:chOff x="2798" y="3042"/>
            <a:chExt cx="13806" cy="7129"/>
          </a:xfrm>
        </p:grpSpPr>
        <p:sp>
          <p:nvSpPr>
            <p:cNvPr id="79" name="矩形 78"/>
            <p:cNvSpPr/>
            <p:nvPr/>
          </p:nvSpPr>
          <p:spPr>
            <a:xfrm>
              <a:off x="2798" y="3042"/>
              <a:ext cx="4258" cy="7129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3200"/>
            </a:p>
          </p:txBody>
        </p:sp>
        <p:sp>
          <p:nvSpPr>
            <p:cNvPr id="4" name="矩形 3"/>
            <p:cNvSpPr/>
            <p:nvPr/>
          </p:nvSpPr>
          <p:spPr>
            <a:xfrm>
              <a:off x="7418" y="3043"/>
              <a:ext cx="4258" cy="7128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3200"/>
            </a:p>
          </p:txBody>
        </p:sp>
        <p:sp>
          <p:nvSpPr>
            <p:cNvPr id="5" name="矩形 4"/>
            <p:cNvSpPr/>
            <p:nvPr/>
          </p:nvSpPr>
          <p:spPr>
            <a:xfrm>
              <a:off x="12346" y="3044"/>
              <a:ext cx="4258" cy="71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3200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880" y="4956"/>
              <a:ext cx="2093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ctr"/>
              <a:r>
                <a:rPr lang="zh-CN" altLang="en-US" b="1" dirty="0">
                  <a:solidFill>
                    <a:srgbClr val="FA891E"/>
                  </a:solidFill>
                  <a:latin typeface="苹方 中等" panose="020B0400000000000000" charset="-122"/>
                  <a:ea typeface="苹方 中等" panose="020B0400000000000000" charset="-122"/>
                  <a:sym typeface="+mn-ea"/>
                </a:rPr>
                <a:t>常见微生物</a:t>
              </a:r>
              <a:endParaRPr lang="zh-CN" altLang="en-US" b="1" dirty="0">
                <a:solidFill>
                  <a:srgbClr val="FA891E"/>
                </a:solidFill>
                <a:latin typeface="苹方 中等" panose="020B0400000000000000" charset="-122"/>
                <a:ea typeface="苹方 中等" panose="020B0400000000000000" charset="-122"/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2892" y="5709"/>
              <a:ext cx="3928" cy="4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 fontAlgn="auto">
                <a:lnSpc>
                  <a:spcPts val="25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苹方 中等" panose="020B0400000000000000" charset="-122"/>
                  <a:ea typeface="苹方 中等" panose="020B0400000000000000" charset="-122"/>
                  <a:sym typeface="+mn-ea"/>
                </a:rPr>
                <a:t>纯黄丝衣霉</a:t>
              </a:r>
              <a:endParaRPr lang="zh-CN" altLang="en-US" dirty="0">
                <a:solidFill>
                  <a:schemeClr val="bg1"/>
                </a:solidFill>
                <a:latin typeface="苹方 中等" panose="020B0400000000000000" charset="-122"/>
                <a:ea typeface="苹方 中等" panose="020B0400000000000000" charset="-122"/>
                <a:sym typeface="+mn-ea"/>
              </a:endParaRPr>
            </a:p>
            <a:p>
              <a:pPr algn="ctr" fontAlgn="auto">
                <a:lnSpc>
                  <a:spcPts val="25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苹方 中等" panose="020B0400000000000000" charset="-122"/>
                  <a:ea typeface="苹方 中等" panose="020B0400000000000000" charset="-122"/>
                  <a:sym typeface="+mn-ea"/>
                </a:rPr>
                <a:t>嗜热脂肪芽孢杆菌</a:t>
              </a:r>
              <a:endParaRPr lang="zh-CN" altLang="en-US" dirty="0">
                <a:solidFill>
                  <a:schemeClr val="bg1"/>
                </a:solidFill>
                <a:latin typeface="苹方 中等" panose="020B0400000000000000" charset="-122"/>
                <a:ea typeface="苹方 中等" panose="020B0400000000000000" charset="-122"/>
                <a:sym typeface="+mn-ea"/>
              </a:endParaRPr>
            </a:p>
            <a:p>
              <a:pPr algn="ctr" fontAlgn="auto">
                <a:lnSpc>
                  <a:spcPts val="25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苹方 中等" panose="020B0400000000000000" charset="-122"/>
                  <a:ea typeface="苹方 中等" panose="020B0400000000000000" charset="-122"/>
                  <a:sym typeface="+mn-ea"/>
                </a:rPr>
                <a:t>凝结芽孢杆菌</a:t>
              </a:r>
              <a:endParaRPr lang="zh-CN" altLang="en-US" dirty="0">
                <a:solidFill>
                  <a:schemeClr val="bg1"/>
                </a:solidFill>
                <a:latin typeface="苹方 中等" panose="020B0400000000000000" charset="-122"/>
                <a:ea typeface="苹方 中等" panose="020B0400000000000000" charset="-122"/>
                <a:sym typeface="+mn-ea"/>
              </a:endParaRPr>
            </a:p>
            <a:p>
              <a:pPr algn="ctr" fontAlgn="auto">
                <a:lnSpc>
                  <a:spcPts val="25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苹方 中等" panose="020B0400000000000000" charset="-122"/>
                  <a:ea typeface="苹方 中等" panose="020B0400000000000000" charset="-122"/>
                  <a:sym typeface="+mn-ea"/>
                </a:rPr>
                <a:t>嗜热解糖梭状芽孢杆菌</a:t>
              </a:r>
              <a:endParaRPr lang="zh-CN" altLang="en-US" dirty="0">
                <a:solidFill>
                  <a:schemeClr val="bg1"/>
                </a:solidFill>
                <a:latin typeface="苹方 中等" panose="020B0400000000000000" charset="-122"/>
                <a:ea typeface="苹方 中等" panose="020B0400000000000000" charset="-122"/>
                <a:sym typeface="+mn-ea"/>
              </a:endParaRPr>
            </a:p>
            <a:p>
              <a:pPr algn="ctr" fontAlgn="auto">
                <a:lnSpc>
                  <a:spcPts val="25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苹方 中等" panose="020B0400000000000000" charset="-122"/>
                  <a:ea typeface="苹方 中等" panose="020B0400000000000000" charset="-122"/>
                  <a:sym typeface="+mn-ea"/>
                </a:rPr>
                <a:t>非芽孢杆菌</a:t>
              </a:r>
              <a:endParaRPr lang="zh-CN" altLang="en-US" dirty="0">
                <a:solidFill>
                  <a:schemeClr val="bg1"/>
                </a:solidFill>
                <a:latin typeface="苹方 中等" panose="020B0400000000000000" charset="-122"/>
                <a:ea typeface="苹方 中等" panose="020B0400000000000000" charset="-122"/>
                <a:sym typeface="+mn-ea"/>
              </a:endParaRPr>
            </a:p>
            <a:p>
              <a:pPr algn="ctr" fontAlgn="auto">
                <a:lnSpc>
                  <a:spcPts val="25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苹方 中等" panose="020B0400000000000000" charset="-122"/>
                  <a:ea typeface="苹方 中等" panose="020B0400000000000000" charset="-122"/>
                  <a:sym typeface="+mn-ea"/>
                </a:rPr>
                <a:t>膜醭毕赤氏酵母</a:t>
              </a:r>
              <a:endParaRPr lang="zh-CN" altLang="en-US" dirty="0">
                <a:solidFill>
                  <a:schemeClr val="bg1"/>
                </a:solidFill>
                <a:latin typeface="苹方 中等" panose="020B0400000000000000" charset="-122"/>
                <a:ea typeface="苹方 中等" panose="020B0400000000000000" charset="-122"/>
                <a:sym typeface="+mn-ea"/>
              </a:endParaRPr>
            </a:p>
            <a:p>
              <a:pPr algn="ctr" fontAlgn="auto">
                <a:lnSpc>
                  <a:spcPts val="25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苹方 中等" panose="020B0400000000000000" charset="-122"/>
                  <a:ea typeface="苹方 中等" panose="020B0400000000000000" charset="-122"/>
                  <a:sym typeface="+mn-ea"/>
                </a:rPr>
                <a:t>异常汉逊氏酵母</a:t>
              </a:r>
              <a:endParaRPr lang="zh-CN" altLang="en-US" dirty="0">
                <a:solidFill>
                  <a:schemeClr val="bg1"/>
                </a:solidFill>
                <a:latin typeface="苹方 中等" panose="020B0400000000000000" charset="-122"/>
                <a:ea typeface="苹方 中等" panose="020B0400000000000000" charset="-122"/>
                <a:sym typeface="+mn-ea"/>
              </a:endParaRPr>
            </a:p>
            <a:p>
              <a:pPr algn="ctr" fontAlgn="auto">
                <a:lnSpc>
                  <a:spcPts val="2500"/>
                </a:lnSpc>
              </a:pPr>
              <a:r>
                <a:rPr lang="en-US" altLang="zh-CN" dirty="0">
                  <a:solidFill>
                    <a:schemeClr val="bg1"/>
                  </a:solidFill>
                  <a:latin typeface="苹方 中等" panose="020B0400000000000000" charset="-122"/>
                  <a:ea typeface="苹方 中等" panose="020B0400000000000000" charset="-122"/>
                  <a:sym typeface="+mn-ea"/>
                </a:rPr>
                <a:t>...</a:t>
              </a:r>
              <a:endParaRPr lang="en-US" altLang="zh-CN" dirty="0">
                <a:solidFill>
                  <a:schemeClr val="bg1"/>
                </a:solidFill>
                <a:latin typeface="苹方 中等" panose="020B0400000000000000" charset="-122"/>
                <a:ea typeface="苹方 中等" panose="020B0400000000000000" charset="-122"/>
                <a:sym typeface="+mn-ea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39" y="5709"/>
              <a:ext cx="5016" cy="4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 fontAlgn="auto">
                <a:lnSpc>
                  <a:spcPts val="25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苹方 中等" panose="020B0400000000000000" charset="-122"/>
                  <a:ea typeface="苹方 中等" panose="020B0400000000000000" charset="-122"/>
                  <a:sym typeface="+mn-ea"/>
                </a:rPr>
                <a:t>大肠杆菌  </a:t>
              </a:r>
              <a:endParaRPr lang="zh-CN" altLang="en-US" dirty="0">
                <a:solidFill>
                  <a:schemeClr val="bg1"/>
                </a:solidFill>
                <a:latin typeface="苹方 中等" panose="020B0400000000000000" charset="-122"/>
                <a:ea typeface="苹方 中等" panose="020B0400000000000000" charset="-122"/>
                <a:sym typeface="+mn-ea"/>
              </a:endParaRPr>
            </a:p>
            <a:p>
              <a:pPr algn="ctr" fontAlgn="auto">
                <a:lnSpc>
                  <a:spcPts val="25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苹方 中等" panose="020B0400000000000000" charset="-122"/>
                  <a:ea typeface="苹方 中等" panose="020B0400000000000000" charset="-122"/>
                  <a:sym typeface="+mn-ea"/>
                </a:rPr>
                <a:t>嗜肺军团菌</a:t>
              </a:r>
              <a:endParaRPr lang="zh-CN" altLang="en-US" dirty="0">
                <a:solidFill>
                  <a:schemeClr val="bg1"/>
                </a:solidFill>
                <a:latin typeface="苹方 中等" panose="020B0400000000000000" charset="-122"/>
                <a:ea typeface="苹方 中等" panose="020B0400000000000000" charset="-122"/>
                <a:sym typeface="+mn-ea"/>
              </a:endParaRPr>
            </a:p>
            <a:p>
              <a:pPr algn="ctr" fontAlgn="auto">
                <a:lnSpc>
                  <a:spcPts val="25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苹方 中等" panose="020B0400000000000000" charset="-122"/>
                  <a:ea typeface="苹方 中等" panose="020B0400000000000000" charset="-122"/>
                  <a:sym typeface="+mn-ea"/>
                </a:rPr>
                <a:t>钩端螺旋体 </a:t>
              </a:r>
              <a:endParaRPr lang="zh-CN" altLang="en-US" dirty="0">
                <a:solidFill>
                  <a:schemeClr val="bg1"/>
                </a:solidFill>
                <a:latin typeface="苹方 中等" panose="020B0400000000000000" charset="-122"/>
                <a:ea typeface="苹方 中等" panose="020B0400000000000000" charset="-122"/>
                <a:sym typeface="+mn-ea"/>
              </a:endParaRPr>
            </a:p>
            <a:p>
              <a:pPr algn="ctr" fontAlgn="auto">
                <a:lnSpc>
                  <a:spcPts val="25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苹方 中等" panose="020B0400000000000000" charset="-122"/>
                  <a:ea typeface="苹方 中等" panose="020B0400000000000000" charset="-122"/>
                  <a:sym typeface="+mn-ea"/>
                </a:rPr>
                <a:t> 伤寒沙门氏菌沙门氏菌  </a:t>
              </a:r>
              <a:endParaRPr lang="zh-CN" altLang="en-US" dirty="0">
                <a:solidFill>
                  <a:schemeClr val="bg1"/>
                </a:solidFill>
                <a:latin typeface="苹方 中等" panose="020B0400000000000000" charset="-122"/>
                <a:ea typeface="苹方 中等" panose="020B0400000000000000" charset="-122"/>
                <a:sym typeface="+mn-ea"/>
              </a:endParaRPr>
            </a:p>
            <a:p>
              <a:pPr algn="ctr" fontAlgn="auto">
                <a:lnSpc>
                  <a:spcPts val="25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苹方 中等" panose="020B0400000000000000" charset="-122"/>
                  <a:ea typeface="苹方 中等" panose="020B0400000000000000" charset="-122"/>
                  <a:sym typeface="+mn-ea"/>
                </a:rPr>
                <a:t>志贺氏菌</a:t>
              </a:r>
              <a:endParaRPr lang="zh-CN" altLang="en-US" dirty="0">
                <a:solidFill>
                  <a:schemeClr val="bg1"/>
                </a:solidFill>
                <a:latin typeface="苹方 中等" panose="020B0400000000000000" charset="-122"/>
                <a:ea typeface="苹方 中等" panose="020B0400000000000000" charset="-122"/>
                <a:sym typeface="+mn-ea"/>
              </a:endParaRPr>
            </a:p>
            <a:p>
              <a:pPr algn="ctr" fontAlgn="auto">
                <a:lnSpc>
                  <a:spcPts val="25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苹方 中等" panose="020B0400000000000000" charset="-122"/>
                  <a:ea typeface="苹方 中等" panose="020B0400000000000000" charset="-122"/>
                  <a:sym typeface="+mn-ea"/>
                </a:rPr>
                <a:t>霍乱弧菌  </a:t>
              </a:r>
              <a:endParaRPr lang="zh-CN" altLang="en-US" dirty="0">
                <a:solidFill>
                  <a:schemeClr val="bg1"/>
                </a:solidFill>
                <a:latin typeface="苹方 中等" panose="020B0400000000000000" charset="-122"/>
                <a:ea typeface="苹方 中等" panose="020B0400000000000000" charset="-122"/>
                <a:sym typeface="+mn-ea"/>
              </a:endParaRPr>
            </a:p>
            <a:p>
              <a:pPr algn="ctr" fontAlgn="auto">
                <a:lnSpc>
                  <a:spcPts val="25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苹方 中等" panose="020B0400000000000000" charset="-122"/>
                  <a:ea typeface="苹方 中等" panose="020B0400000000000000" charset="-122"/>
                  <a:sym typeface="+mn-ea"/>
                </a:rPr>
                <a:t>结肠炎叶尔森杆菌</a:t>
              </a:r>
              <a:endParaRPr lang="zh-CN" altLang="en-US" dirty="0">
                <a:solidFill>
                  <a:schemeClr val="bg1"/>
                </a:solidFill>
                <a:latin typeface="苹方 中等" panose="020B0400000000000000" charset="-122"/>
                <a:ea typeface="苹方 中等" panose="020B0400000000000000" charset="-122"/>
                <a:sym typeface="+mn-ea"/>
              </a:endParaRPr>
            </a:p>
            <a:p>
              <a:pPr algn="ctr" fontAlgn="auto">
                <a:lnSpc>
                  <a:spcPts val="2500"/>
                </a:lnSpc>
              </a:pPr>
              <a:r>
                <a:rPr lang="en-US" altLang="zh-CN" dirty="0">
                  <a:solidFill>
                    <a:schemeClr val="bg1"/>
                  </a:solidFill>
                  <a:latin typeface="苹方 中等" panose="020B0400000000000000" charset="-122"/>
                  <a:ea typeface="苹方 中等" panose="020B0400000000000000" charset="-122"/>
                  <a:sym typeface="+mn-ea"/>
                </a:rPr>
                <a:t>...</a:t>
              </a:r>
              <a:endParaRPr lang="en-US" altLang="zh-CN" dirty="0">
                <a:solidFill>
                  <a:schemeClr val="bg1"/>
                </a:solidFill>
                <a:latin typeface="苹方 中等" panose="020B0400000000000000" charset="-122"/>
                <a:ea typeface="苹方 中等" panose="020B0400000000000000" charset="-122"/>
                <a:sym typeface="+mn-ea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8401" y="4956"/>
              <a:ext cx="2293" cy="6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2000" b="1" dirty="0">
                  <a:solidFill>
                    <a:srgbClr val="FA891E"/>
                  </a:solidFill>
                  <a:latin typeface="苹方 中等" panose="020B0400000000000000" charset="-122"/>
                  <a:ea typeface="苹方 中等" panose="020B0400000000000000" charset="-122"/>
                  <a:sym typeface="+mn-ea"/>
                </a:rPr>
                <a:t>致病性细菌</a:t>
              </a:r>
              <a:endParaRPr lang="zh-CN" altLang="en-US" sz="2000" b="1" dirty="0">
                <a:solidFill>
                  <a:srgbClr val="FA891E"/>
                </a:solidFill>
                <a:latin typeface="苹方 中等" panose="020B0400000000000000" charset="-122"/>
                <a:ea typeface="苹方 中等" panose="020B0400000000000000" charset="-122"/>
                <a:sym typeface="+mn-ea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2680" y="5728"/>
              <a:ext cx="3590" cy="4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 fontAlgn="auto">
                <a:lnSpc>
                  <a:spcPts val="25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苹方 中等" panose="020B0400000000000000" charset="-122"/>
                  <a:ea typeface="苹方 中等" panose="020B0400000000000000" charset="-122"/>
                  <a:sym typeface="+mn-ea"/>
                </a:rPr>
                <a:t>腺病毒</a:t>
              </a:r>
              <a:endParaRPr lang="zh-CN" altLang="en-US" dirty="0">
                <a:solidFill>
                  <a:schemeClr val="bg1"/>
                </a:solidFill>
                <a:latin typeface="苹方 中等" panose="020B0400000000000000" charset="-122"/>
                <a:ea typeface="苹方 中等" panose="020B0400000000000000" charset="-122"/>
                <a:sym typeface="+mn-ea"/>
              </a:endParaRPr>
            </a:p>
            <a:p>
              <a:pPr algn="ctr" fontAlgn="auto">
                <a:lnSpc>
                  <a:spcPts val="25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苹方 中等" panose="020B0400000000000000" charset="-122"/>
                  <a:ea typeface="苹方 中等" panose="020B0400000000000000" charset="-122"/>
                  <a:sym typeface="+mn-ea"/>
                </a:rPr>
                <a:t>肠道病毒</a:t>
              </a:r>
              <a:endParaRPr lang="zh-CN" altLang="en-US" dirty="0">
                <a:solidFill>
                  <a:schemeClr val="bg1"/>
                </a:solidFill>
                <a:latin typeface="苹方 中等" panose="020B0400000000000000" charset="-122"/>
                <a:ea typeface="苹方 中等" panose="020B0400000000000000" charset="-122"/>
                <a:sym typeface="+mn-ea"/>
              </a:endParaRPr>
            </a:p>
            <a:p>
              <a:pPr algn="ctr" fontAlgn="auto">
                <a:lnSpc>
                  <a:spcPts val="25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苹方 中等" panose="020B0400000000000000" charset="-122"/>
                  <a:ea typeface="苹方 中等" panose="020B0400000000000000" charset="-122"/>
                  <a:sym typeface="+mn-ea"/>
                </a:rPr>
                <a:t>（</a:t>
              </a:r>
              <a:r>
                <a:rPr lang="en-US" altLang="zh-CN" dirty="0">
                  <a:solidFill>
                    <a:schemeClr val="bg1"/>
                  </a:solidFill>
                  <a:latin typeface="苹方 中等" panose="020B0400000000000000" charset="-122"/>
                  <a:ea typeface="苹方 中等" panose="020B0400000000000000" charset="-122"/>
                  <a:sym typeface="+mn-ea"/>
                </a:rPr>
                <a:t>67</a:t>
              </a:r>
              <a:r>
                <a:rPr lang="zh-CN" altLang="en-US" dirty="0">
                  <a:solidFill>
                    <a:schemeClr val="bg1"/>
                  </a:solidFill>
                  <a:latin typeface="苹方 中等" panose="020B0400000000000000" charset="-122"/>
                  <a:ea typeface="苹方 中等" panose="020B0400000000000000" charset="-122"/>
                  <a:sym typeface="+mn-ea"/>
                </a:rPr>
                <a:t>种类型，包括脊髓灰质炎病毒、埃可病毒、等等</a:t>
              </a:r>
              <a:r>
                <a:rPr lang="zh-CN" altLang="en-US" dirty="0">
                  <a:solidFill>
                    <a:schemeClr val="bg1"/>
                  </a:solidFill>
                  <a:latin typeface="苹方 中等" panose="020B0400000000000000" charset="-122"/>
                  <a:ea typeface="苹方 中等" panose="020B0400000000000000" charset="-122"/>
                  <a:sym typeface="+mn-ea"/>
                </a:rPr>
                <a:t>）</a:t>
              </a:r>
              <a:endParaRPr lang="zh-CN" altLang="en-US" dirty="0">
                <a:solidFill>
                  <a:schemeClr val="bg1"/>
                </a:solidFill>
                <a:latin typeface="苹方 中等" panose="020B0400000000000000" charset="-122"/>
                <a:ea typeface="苹方 中等" panose="020B0400000000000000" charset="-122"/>
                <a:sym typeface="+mn-ea"/>
              </a:endParaRPr>
            </a:p>
            <a:p>
              <a:pPr algn="ctr" fontAlgn="auto">
                <a:lnSpc>
                  <a:spcPts val="25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苹方 中等" panose="020B0400000000000000" charset="-122"/>
                  <a:ea typeface="苹方 中等" panose="020B0400000000000000" charset="-122"/>
                  <a:sym typeface="+mn-ea"/>
                </a:rPr>
                <a:t>甲型肝炎</a:t>
              </a:r>
              <a:endParaRPr lang="zh-CN" altLang="en-US" dirty="0">
                <a:solidFill>
                  <a:schemeClr val="bg1"/>
                </a:solidFill>
                <a:latin typeface="苹方 中等" panose="020B0400000000000000" charset="-122"/>
                <a:ea typeface="苹方 中等" panose="020B0400000000000000" charset="-122"/>
                <a:sym typeface="+mn-ea"/>
              </a:endParaRPr>
            </a:p>
            <a:p>
              <a:pPr algn="ctr" fontAlgn="auto">
                <a:lnSpc>
                  <a:spcPts val="25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苹方 中等" panose="020B0400000000000000" charset="-122"/>
                  <a:ea typeface="苹方 中等" panose="020B0400000000000000" charset="-122"/>
                  <a:sym typeface="+mn-ea"/>
                </a:rPr>
                <a:t>诺瓦克因子</a:t>
              </a:r>
              <a:endParaRPr lang="zh-CN" altLang="en-US" dirty="0">
                <a:solidFill>
                  <a:schemeClr val="bg1"/>
                </a:solidFill>
                <a:latin typeface="苹方 中等" panose="020B0400000000000000" charset="-122"/>
                <a:ea typeface="苹方 中等" panose="020B0400000000000000" charset="-122"/>
                <a:sym typeface="+mn-ea"/>
              </a:endParaRPr>
            </a:p>
            <a:p>
              <a:pPr algn="ctr" fontAlgn="auto">
                <a:lnSpc>
                  <a:spcPts val="2500"/>
                </a:lnSpc>
              </a:pPr>
              <a:r>
                <a:rPr lang="en-US" altLang="zh-CN" dirty="0">
                  <a:solidFill>
                    <a:schemeClr val="bg1"/>
                  </a:solidFill>
                  <a:latin typeface="苹方 中等" panose="020B0400000000000000" charset="-122"/>
                  <a:ea typeface="苹方 中等" panose="020B0400000000000000" charset="-122"/>
                  <a:sym typeface="+mn-ea"/>
                </a:rPr>
                <a:t>...</a:t>
              </a:r>
              <a:endParaRPr lang="en-US" altLang="zh-CN" dirty="0">
                <a:solidFill>
                  <a:schemeClr val="bg1"/>
                </a:solidFill>
                <a:latin typeface="苹方 中等" panose="020B0400000000000000" charset="-122"/>
                <a:ea typeface="苹方 中等" panose="020B0400000000000000" charset="-122"/>
                <a:sym typeface="+mn-ea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3329" y="4975"/>
              <a:ext cx="2293" cy="6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2000" b="1" dirty="0">
                  <a:solidFill>
                    <a:srgbClr val="FA891E"/>
                  </a:solidFill>
                  <a:latin typeface="苹方 中等" panose="020B0400000000000000" charset="-122"/>
                  <a:ea typeface="苹方 中等" panose="020B0400000000000000" charset="-122"/>
                  <a:sym typeface="+mn-ea"/>
                </a:rPr>
                <a:t>致病性病毒</a:t>
              </a:r>
              <a:endParaRPr lang="zh-CN" altLang="en-US" sz="2000" b="1" dirty="0">
                <a:solidFill>
                  <a:srgbClr val="FA891E"/>
                </a:solidFill>
                <a:latin typeface="苹方 中等" panose="020B0400000000000000" charset="-122"/>
                <a:ea typeface="苹方 中等" panose="020B0400000000000000" charset="-122"/>
                <a:sym typeface="+mn-ea"/>
              </a:endParaRPr>
            </a:p>
          </p:txBody>
        </p:sp>
        <p:pic>
          <p:nvPicPr>
            <p:cNvPr id="7" name="图片 6" descr="病毒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766" y="3486"/>
              <a:ext cx="1418" cy="1240"/>
            </a:xfrm>
            <a:prstGeom prst="rect">
              <a:avLst/>
            </a:prstGeom>
          </p:spPr>
        </p:pic>
        <p:pic>
          <p:nvPicPr>
            <p:cNvPr id="8" name="图片 7" descr="细菌-0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56" y="3486"/>
              <a:ext cx="1182" cy="1240"/>
            </a:xfrm>
            <a:prstGeom prst="rect">
              <a:avLst/>
            </a:prstGeom>
          </p:spPr>
        </p:pic>
        <p:pic>
          <p:nvPicPr>
            <p:cNvPr id="11" name="图片 10" descr="微生物-0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7" y="3486"/>
              <a:ext cx="1338" cy="1245"/>
            </a:xfrm>
            <a:prstGeom prst="rect">
              <a:avLst/>
            </a:prstGeom>
          </p:spPr>
        </p:pic>
      </p:grp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298190" y="2370455"/>
            <a:ext cx="238823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0">
                <a:solidFill>
                  <a:srgbClr val="FA891E"/>
                </a:solidFill>
                <a:latin typeface="苹方 粗体" panose="020B0600000000000000" charset="-122"/>
                <a:ea typeface="苹方 粗体" panose="020B0600000000000000" charset="-122"/>
              </a:rPr>
              <a:t>04</a:t>
            </a:r>
            <a:endParaRPr lang="en-US" altLang="zh-CN" sz="10000">
              <a:solidFill>
                <a:srgbClr val="FA891E"/>
              </a:solidFill>
              <a:latin typeface="苹方 粗体" panose="020B0600000000000000" charset="-122"/>
              <a:ea typeface="苹方 粗体" panose="020B0600000000000000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312410" y="3517265"/>
            <a:ext cx="6979285" cy="88900"/>
          </a:xfrm>
          <a:prstGeom prst="rect">
            <a:avLst/>
          </a:prstGeom>
          <a:solidFill>
            <a:srgbClr val="FF9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220970" y="2606675"/>
            <a:ext cx="58902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5400" b="1">
                <a:solidFill>
                  <a:schemeClr val="tx1">
                    <a:lumMod val="95000"/>
                    <a:lumOff val="5000"/>
                  </a:schemeClr>
                </a:solidFill>
                <a:latin typeface="苹方 粗体" panose="020B0600000000000000" charset="-122"/>
                <a:ea typeface="苹方 粗体" panose="020B0600000000000000" charset="-122"/>
                <a:cs typeface="宋体" panose="02010600030101010101" pitchFamily="2" charset="-122"/>
                <a:sym typeface="+mn-ea"/>
              </a:rPr>
              <a:t>抑菌效力检测</a:t>
            </a:r>
            <a:endParaRPr lang="zh-CN" altLang="en-US" sz="5400" b="1">
              <a:solidFill>
                <a:schemeClr val="tx1">
                  <a:lumMod val="95000"/>
                  <a:lumOff val="5000"/>
                </a:schemeClr>
              </a:solidFill>
              <a:latin typeface="苹方 粗体" panose="020B0600000000000000" charset="-122"/>
              <a:ea typeface="苹方 粗体" panose="020B0600000000000000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 userDrawn="1"/>
        </p:nvSpPr>
        <p:spPr>
          <a:xfrm>
            <a:off x="315278" y="2152650"/>
            <a:ext cx="297815" cy="21875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dist"/>
            <a:r>
              <a:rPr lang="zh-CN" altLang="en-US" sz="750" dirty="0">
                <a:solidFill>
                  <a:srgbClr val="FA891E"/>
                </a:solidFill>
                <a:latin typeface="苹方 细体" panose="020B0200000000000000" charset="-122"/>
                <a:ea typeface="苹方 细体" panose="020B0200000000000000" charset="-122"/>
              </a:rPr>
              <a:t>金箍棒抑菌机</a:t>
            </a:r>
            <a:endParaRPr lang="zh-CN" altLang="en-US" sz="750" dirty="0">
              <a:solidFill>
                <a:srgbClr val="FA891E"/>
              </a:solidFill>
              <a:latin typeface="苹方 细体" panose="020B0200000000000000" charset="-122"/>
              <a:ea typeface="苹方 细体" panose="020B0200000000000000" charset="-122"/>
            </a:endParaRPr>
          </a:p>
        </p:txBody>
      </p:sp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315595" y="4531360"/>
            <a:ext cx="290830" cy="290830"/>
          </a:xfrm>
          <a:prstGeom prst="rect">
            <a:avLst/>
          </a:prstGeom>
          <a:solidFill>
            <a:srgbClr val="FF9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270" y="1826895"/>
            <a:ext cx="12190730" cy="3251200"/>
          </a:xfrm>
          <a:prstGeom prst="rect">
            <a:avLst/>
          </a:prstGeom>
          <a:solidFill>
            <a:schemeClr val="tx2">
              <a:lumMod val="85000"/>
              <a:lumOff val="15000"/>
              <a:alpha val="99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116330" y="2232025"/>
            <a:ext cx="5678170" cy="808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ts val="2800"/>
              </a:lnSpc>
            </a:pPr>
            <a:r>
              <a:rPr sz="2000" b="1">
                <a:solidFill>
                  <a:schemeClr val="bg1"/>
                </a:solidFill>
                <a:latin typeface="苹方 中等" panose="020B0400000000000000" charset="-122"/>
                <a:ea typeface="苹方 中等" panose="020B0400000000000000" charset="-122"/>
                <a:cs typeface="苹方 中等" panose="020B0400000000000000" charset="-122"/>
              </a:rPr>
              <a:t>金箍棒抑菌机所用药液经第三方检测机构检测，细菌杀灭率高达99.999%</a:t>
            </a:r>
            <a:endParaRPr sz="2000" b="1">
              <a:solidFill>
                <a:schemeClr val="bg1"/>
              </a:solidFill>
              <a:latin typeface="苹方 中等" panose="020B0400000000000000" charset="-122"/>
              <a:ea typeface="苹方 中等" panose="020B0400000000000000" charset="-122"/>
              <a:cs typeface="苹方 中等" panose="020B0400000000000000" charset="-122"/>
            </a:endParaRPr>
          </a:p>
        </p:txBody>
      </p:sp>
      <p:pic>
        <p:nvPicPr>
          <p:cNvPr id="2" name="图片 1" descr="003"/>
          <p:cNvPicPr>
            <a:picLocks noChangeAspect="1"/>
          </p:cNvPicPr>
          <p:nvPr/>
        </p:nvPicPr>
        <p:blipFill>
          <a:blip r:embed="rId1"/>
          <a:srcRect l="25228" t="40395" r="29236" b="15382"/>
          <a:stretch>
            <a:fillRect/>
          </a:stretch>
        </p:blipFill>
        <p:spPr>
          <a:xfrm>
            <a:off x="7595235" y="882650"/>
            <a:ext cx="3850640" cy="5139055"/>
          </a:xfrm>
          <a:prstGeom prst="rect">
            <a:avLst/>
          </a:prstGeom>
          <a:ln w="41275">
            <a:solidFill>
              <a:schemeClr val="accent1"/>
            </a:solidFill>
          </a:ln>
        </p:spPr>
      </p:pic>
      <p:sp>
        <p:nvSpPr>
          <p:cNvPr id="14" name="矩形 13"/>
          <p:cNvSpPr/>
          <p:nvPr/>
        </p:nvSpPr>
        <p:spPr>
          <a:xfrm>
            <a:off x="7073900" y="1717675"/>
            <a:ext cx="699770" cy="457200"/>
          </a:xfrm>
          <a:prstGeom prst="rect">
            <a:avLst/>
          </a:prstGeom>
          <a:solidFill>
            <a:srgbClr val="FF9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1186815" y="3331210"/>
            <a:ext cx="4056380" cy="1315720"/>
            <a:chOff x="1591" y="5617"/>
            <a:chExt cx="6388" cy="2072"/>
          </a:xfrm>
        </p:grpSpPr>
        <p:grpSp>
          <p:nvGrpSpPr>
            <p:cNvPr id="12" name="组合 11"/>
            <p:cNvGrpSpPr/>
            <p:nvPr/>
          </p:nvGrpSpPr>
          <p:grpSpPr>
            <a:xfrm>
              <a:off x="1591" y="5617"/>
              <a:ext cx="5370" cy="580"/>
              <a:chOff x="1591" y="5617"/>
              <a:chExt cx="5370" cy="580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1905" y="5617"/>
                <a:ext cx="5056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chemeClr val="bg1"/>
                    </a:solidFill>
                  </a:rPr>
                  <a:t>大肠杆菌杀灭率 &gt;</a:t>
                </a:r>
                <a:r>
                  <a:rPr lang="en-US" altLang="zh-CN">
                    <a:solidFill>
                      <a:schemeClr val="bg1"/>
                    </a:solidFill>
                  </a:rPr>
                  <a:t>99.999%</a:t>
                </a:r>
                <a:endParaRPr lang="en-US" altLang="zh-CN">
                  <a:solidFill>
                    <a:schemeClr val="bg1"/>
                  </a:solidFill>
                </a:endParaRPr>
              </a:p>
            </p:txBody>
          </p:sp>
          <p:sp>
            <p:nvSpPr>
              <p:cNvPr id="184" name=" 184"/>
              <p:cNvSpPr/>
              <p:nvPr/>
            </p:nvSpPr>
            <p:spPr>
              <a:xfrm>
                <a:off x="1591" y="5804"/>
                <a:ext cx="206" cy="206"/>
              </a:xfrm>
              <a:prstGeom prst="ellipse">
                <a:avLst/>
              </a:prstGeom>
              <a:solidFill>
                <a:srgbClr val="FF9D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1591" y="6363"/>
              <a:ext cx="6388" cy="580"/>
              <a:chOff x="1591" y="6363"/>
              <a:chExt cx="6388" cy="580"/>
            </a:xfrm>
          </p:grpSpPr>
          <p:sp>
            <p:nvSpPr>
              <p:cNvPr id="8" name="文本框 7"/>
              <p:cNvSpPr txBox="1"/>
              <p:nvPr/>
            </p:nvSpPr>
            <p:spPr>
              <a:xfrm>
                <a:off x="1905" y="6363"/>
                <a:ext cx="6074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chemeClr val="bg1"/>
                    </a:solidFill>
                  </a:rPr>
                  <a:t>金黄色葡萄球菌杀灭率 &gt;</a:t>
                </a:r>
                <a:r>
                  <a:rPr lang="en-US" altLang="zh-CN">
                    <a:solidFill>
                      <a:schemeClr val="bg1"/>
                    </a:solidFill>
                  </a:rPr>
                  <a:t>99.999%</a:t>
                </a:r>
                <a:endParaRPr lang="en-US" altLang="zh-CN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 184"/>
              <p:cNvSpPr/>
              <p:nvPr/>
            </p:nvSpPr>
            <p:spPr>
              <a:xfrm>
                <a:off x="1591" y="6550"/>
                <a:ext cx="206" cy="206"/>
              </a:xfrm>
              <a:prstGeom prst="ellipse">
                <a:avLst/>
              </a:prstGeom>
              <a:solidFill>
                <a:srgbClr val="FF9D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1591" y="7109"/>
              <a:ext cx="6228" cy="580"/>
              <a:chOff x="1591" y="7109"/>
              <a:chExt cx="6228" cy="580"/>
            </a:xfrm>
          </p:grpSpPr>
          <p:sp>
            <p:nvSpPr>
              <p:cNvPr id="9" name="文本框 8"/>
              <p:cNvSpPr txBox="1"/>
              <p:nvPr/>
            </p:nvSpPr>
            <p:spPr>
              <a:xfrm>
                <a:off x="1905" y="7109"/>
                <a:ext cx="5914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chemeClr val="bg1"/>
                    </a:solidFill>
                  </a:rPr>
                  <a:t>铜绿假单胞菌杀灭率 &gt;</a:t>
                </a:r>
                <a:r>
                  <a:rPr lang="en-US" altLang="zh-CN">
                    <a:solidFill>
                      <a:schemeClr val="bg1"/>
                    </a:solidFill>
                  </a:rPr>
                  <a:t>99.999%</a:t>
                </a:r>
                <a:endParaRPr lang="en-US" altLang="zh-CN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 184"/>
              <p:cNvSpPr/>
              <p:nvPr/>
            </p:nvSpPr>
            <p:spPr>
              <a:xfrm>
                <a:off x="1591" y="7296"/>
                <a:ext cx="206" cy="206"/>
              </a:xfrm>
              <a:prstGeom prst="ellipse">
                <a:avLst/>
              </a:prstGeom>
              <a:solidFill>
                <a:srgbClr val="FF9D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</p:spTree>
    <p:custDataLst>
      <p:tags r:id="rId2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270" y="1826895"/>
            <a:ext cx="12190730" cy="3251200"/>
          </a:xfrm>
          <a:prstGeom prst="rect">
            <a:avLst/>
          </a:prstGeom>
          <a:solidFill>
            <a:schemeClr val="tx2">
              <a:lumMod val="85000"/>
              <a:lumOff val="15000"/>
              <a:alpha val="99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6050280" y="3031490"/>
            <a:ext cx="4056380" cy="842010"/>
            <a:chOff x="1591" y="5617"/>
            <a:chExt cx="6388" cy="1326"/>
          </a:xfrm>
        </p:grpSpPr>
        <p:grpSp>
          <p:nvGrpSpPr>
            <p:cNvPr id="12" name="组合 11"/>
            <p:cNvGrpSpPr/>
            <p:nvPr/>
          </p:nvGrpSpPr>
          <p:grpSpPr>
            <a:xfrm>
              <a:off x="1591" y="5617"/>
              <a:ext cx="5370" cy="580"/>
              <a:chOff x="1591" y="5617"/>
              <a:chExt cx="5370" cy="580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1905" y="5617"/>
                <a:ext cx="5056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chemeClr val="bg1"/>
                    </a:solidFill>
                  </a:rPr>
                  <a:t>希氏肠球菌杀灭率 &gt;</a:t>
                </a:r>
                <a:r>
                  <a:rPr lang="en-US" altLang="zh-CN">
                    <a:solidFill>
                      <a:schemeClr val="bg1"/>
                    </a:solidFill>
                  </a:rPr>
                  <a:t>99.999%</a:t>
                </a:r>
                <a:endParaRPr lang="en-US" altLang="zh-CN">
                  <a:solidFill>
                    <a:schemeClr val="bg1"/>
                  </a:solidFill>
                </a:endParaRPr>
              </a:p>
            </p:txBody>
          </p:sp>
          <p:sp>
            <p:nvSpPr>
              <p:cNvPr id="184" name=" 184"/>
              <p:cNvSpPr/>
              <p:nvPr/>
            </p:nvSpPr>
            <p:spPr>
              <a:xfrm>
                <a:off x="1591" y="5804"/>
                <a:ext cx="206" cy="206"/>
              </a:xfrm>
              <a:prstGeom prst="ellipse">
                <a:avLst/>
              </a:prstGeom>
              <a:solidFill>
                <a:srgbClr val="FF9D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1591" y="6363"/>
              <a:ext cx="6388" cy="580"/>
              <a:chOff x="1591" y="6363"/>
              <a:chExt cx="6388" cy="580"/>
            </a:xfrm>
          </p:grpSpPr>
          <p:sp>
            <p:nvSpPr>
              <p:cNvPr id="8" name="文本框 7"/>
              <p:cNvSpPr txBox="1"/>
              <p:nvPr/>
            </p:nvSpPr>
            <p:spPr>
              <a:xfrm>
                <a:off x="1905" y="6363"/>
                <a:ext cx="6074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chemeClr val="bg1"/>
                    </a:solidFill>
                  </a:rPr>
                  <a:t>白色念珠杀灭率 &gt;</a:t>
                </a:r>
                <a:r>
                  <a:rPr lang="en-US" altLang="zh-CN">
                    <a:solidFill>
                      <a:schemeClr val="bg1"/>
                    </a:solidFill>
                  </a:rPr>
                  <a:t>99.997%</a:t>
                </a:r>
                <a:endParaRPr lang="en-US" altLang="zh-CN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 184"/>
              <p:cNvSpPr/>
              <p:nvPr/>
            </p:nvSpPr>
            <p:spPr>
              <a:xfrm>
                <a:off x="1591" y="6550"/>
                <a:ext cx="206" cy="206"/>
              </a:xfrm>
              <a:prstGeom prst="ellipse">
                <a:avLst/>
              </a:prstGeom>
              <a:solidFill>
                <a:srgbClr val="FF9D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3" name="图片 2" descr="004"/>
          <p:cNvPicPr>
            <a:picLocks noChangeAspect="1"/>
          </p:cNvPicPr>
          <p:nvPr/>
        </p:nvPicPr>
        <p:blipFill>
          <a:blip r:embed="rId1"/>
          <a:srcRect l="6949" t="27014" r="44053" b="31098"/>
          <a:stretch>
            <a:fillRect/>
          </a:stretch>
        </p:blipFill>
        <p:spPr>
          <a:xfrm>
            <a:off x="775970" y="861060"/>
            <a:ext cx="4371975" cy="5135880"/>
          </a:xfrm>
          <a:prstGeom prst="rect">
            <a:avLst/>
          </a:prstGeom>
          <a:ln w="41275">
            <a:solidFill>
              <a:schemeClr val="accent1"/>
            </a:solidFill>
          </a:ln>
        </p:spPr>
      </p:pic>
      <p:sp>
        <p:nvSpPr>
          <p:cNvPr id="14" name="矩形 13"/>
          <p:cNvSpPr/>
          <p:nvPr/>
        </p:nvSpPr>
        <p:spPr>
          <a:xfrm>
            <a:off x="4932680" y="1716405"/>
            <a:ext cx="699770" cy="457200"/>
          </a:xfrm>
          <a:prstGeom prst="rect">
            <a:avLst/>
          </a:prstGeom>
          <a:solidFill>
            <a:srgbClr val="FF9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298190" y="2370455"/>
            <a:ext cx="238823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0">
                <a:solidFill>
                  <a:srgbClr val="FA891E"/>
                </a:solidFill>
                <a:latin typeface="苹方 粗体" panose="020B0600000000000000" charset="-122"/>
                <a:ea typeface="苹方 粗体" panose="020B0600000000000000" charset="-122"/>
              </a:rPr>
              <a:t>05</a:t>
            </a:r>
            <a:endParaRPr lang="en-US" altLang="zh-CN" sz="10000">
              <a:solidFill>
                <a:srgbClr val="FA891E"/>
              </a:solidFill>
              <a:latin typeface="苹方 粗体" panose="020B0600000000000000" charset="-122"/>
              <a:ea typeface="苹方 粗体" panose="020B0600000000000000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312410" y="3517265"/>
            <a:ext cx="6979285" cy="88900"/>
          </a:xfrm>
          <a:prstGeom prst="rect">
            <a:avLst/>
          </a:prstGeom>
          <a:solidFill>
            <a:srgbClr val="FF9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220970" y="2606675"/>
            <a:ext cx="58902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5400" b="1">
                <a:solidFill>
                  <a:schemeClr val="tx1">
                    <a:lumMod val="95000"/>
                    <a:lumOff val="5000"/>
                  </a:schemeClr>
                </a:solidFill>
                <a:latin typeface="苹方 粗体" panose="020B0600000000000000" charset="-122"/>
                <a:ea typeface="苹方 粗体" panose="020B0600000000000000" charset="-122"/>
                <a:cs typeface="宋体" panose="02010600030101010101" pitchFamily="2" charset="-122"/>
                <a:sym typeface="+mn-ea"/>
              </a:rPr>
              <a:t>抑菌原理</a:t>
            </a:r>
            <a:endParaRPr lang="zh-CN" altLang="en-US" sz="5400" b="1">
              <a:solidFill>
                <a:schemeClr val="tx1">
                  <a:lumMod val="95000"/>
                  <a:lumOff val="5000"/>
                </a:schemeClr>
              </a:solidFill>
              <a:latin typeface="苹方 粗体" panose="020B0600000000000000" charset="-122"/>
              <a:ea typeface="苹方 粗体" panose="020B0600000000000000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 userDrawn="1"/>
        </p:nvSpPr>
        <p:spPr>
          <a:xfrm>
            <a:off x="315278" y="2152650"/>
            <a:ext cx="297815" cy="21875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dist"/>
            <a:r>
              <a:rPr lang="zh-CN" altLang="en-US" sz="750" dirty="0">
                <a:solidFill>
                  <a:srgbClr val="FA891E"/>
                </a:solidFill>
                <a:latin typeface="苹方 细体" panose="020B0200000000000000" charset="-122"/>
                <a:ea typeface="苹方 细体" panose="020B0200000000000000" charset="-122"/>
              </a:rPr>
              <a:t>金箍棒抑菌机</a:t>
            </a:r>
            <a:endParaRPr lang="zh-CN" altLang="en-US" sz="750" dirty="0">
              <a:solidFill>
                <a:srgbClr val="FA891E"/>
              </a:solidFill>
              <a:latin typeface="苹方 细体" panose="020B0200000000000000" charset="-122"/>
              <a:ea typeface="苹方 细体" panose="020B0200000000000000" charset="-122"/>
            </a:endParaRPr>
          </a:p>
        </p:txBody>
      </p:sp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315595" y="4531360"/>
            <a:ext cx="290830" cy="290830"/>
          </a:xfrm>
          <a:prstGeom prst="rect">
            <a:avLst/>
          </a:prstGeom>
          <a:solidFill>
            <a:srgbClr val="FF9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9" name="组合 18"/>
          <p:cNvGrpSpPr/>
          <p:nvPr/>
        </p:nvGrpSpPr>
        <p:grpSpPr>
          <a:xfrm>
            <a:off x="4496435" y="4588510"/>
            <a:ext cx="1555750" cy="1555750"/>
            <a:chOff x="7588" y="1833"/>
            <a:chExt cx="2450" cy="2450"/>
          </a:xfrm>
        </p:grpSpPr>
        <p:sp>
          <p:nvSpPr>
            <p:cNvPr id="13" name="椭圆 12"/>
            <p:cNvSpPr/>
            <p:nvPr/>
          </p:nvSpPr>
          <p:spPr>
            <a:xfrm>
              <a:off x="7652" y="1900"/>
              <a:ext cx="2353" cy="235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" name="图片 9" descr="细胞酶"/>
            <p:cNvPicPr>
              <a:picLocks noChangeAspect="1"/>
            </p:cNvPicPr>
            <p:nvPr/>
          </p:nvPicPr>
          <p:blipFill>
            <a:blip r:embed="rId1"/>
            <a:srcRect l="62872" t="35556" r="17102" b="44419"/>
            <a:stretch>
              <a:fillRect/>
            </a:stretch>
          </p:blipFill>
          <p:spPr>
            <a:xfrm>
              <a:off x="7588" y="1833"/>
              <a:ext cx="2450" cy="2450"/>
            </a:xfrm>
            <a:prstGeom prst="rect">
              <a:avLst/>
            </a:prstGeom>
          </p:spPr>
        </p:pic>
      </p:grpSp>
      <p:pic>
        <p:nvPicPr>
          <p:cNvPr id="7" name="图片 6" descr="总"/>
          <p:cNvPicPr>
            <a:picLocks noChangeAspect="1"/>
          </p:cNvPicPr>
          <p:nvPr/>
        </p:nvPicPr>
        <p:blipFill>
          <a:blip r:embed="rId2"/>
          <a:srcRect l="9312" t="28598" r="54741" b="37247"/>
          <a:stretch>
            <a:fillRect/>
          </a:stretch>
        </p:blipFill>
        <p:spPr>
          <a:xfrm>
            <a:off x="266065" y="1924050"/>
            <a:ext cx="3016250" cy="2865755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4436745" y="857250"/>
            <a:ext cx="1615440" cy="1579880"/>
            <a:chOff x="3206" y="7139"/>
            <a:chExt cx="2544" cy="2488"/>
          </a:xfrm>
        </p:grpSpPr>
        <p:sp>
          <p:nvSpPr>
            <p:cNvPr id="15" name="椭圆 14"/>
            <p:cNvSpPr/>
            <p:nvPr/>
          </p:nvSpPr>
          <p:spPr>
            <a:xfrm>
              <a:off x="3269" y="7207"/>
              <a:ext cx="2353" cy="235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8" name="图片 7" descr="细胞壁"/>
            <p:cNvPicPr>
              <a:picLocks noChangeAspect="1"/>
            </p:cNvPicPr>
            <p:nvPr/>
          </p:nvPicPr>
          <p:blipFill>
            <a:blip r:embed="rId3"/>
            <a:srcRect l="16143" t="71673" r="63056" b="7992"/>
            <a:stretch>
              <a:fillRect/>
            </a:stretch>
          </p:blipFill>
          <p:spPr>
            <a:xfrm>
              <a:off x="3206" y="7139"/>
              <a:ext cx="2545" cy="2488"/>
            </a:xfrm>
            <a:prstGeom prst="rect">
              <a:avLst/>
            </a:prstGeom>
          </p:spPr>
        </p:pic>
      </p:grpSp>
      <p:grpSp>
        <p:nvGrpSpPr>
          <p:cNvPr id="18" name="组合 17"/>
          <p:cNvGrpSpPr/>
          <p:nvPr/>
        </p:nvGrpSpPr>
        <p:grpSpPr>
          <a:xfrm>
            <a:off x="4485005" y="2740660"/>
            <a:ext cx="1567180" cy="1544320"/>
            <a:chOff x="7072" y="5417"/>
            <a:chExt cx="2468" cy="2432"/>
          </a:xfrm>
        </p:grpSpPr>
        <p:sp>
          <p:nvSpPr>
            <p:cNvPr id="16" name="椭圆 15"/>
            <p:cNvSpPr/>
            <p:nvPr/>
          </p:nvSpPr>
          <p:spPr>
            <a:xfrm>
              <a:off x="7119" y="5436"/>
              <a:ext cx="2353" cy="235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9" name="图片 8" descr="细胞蛋白"/>
            <p:cNvPicPr>
              <a:picLocks noChangeAspect="1"/>
            </p:cNvPicPr>
            <p:nvPr/>
          </p:nvPicPr>
          <p:blipFill>
            <a:blip r:embed="rId4"/>
            <a:srcRect l="56048" t="65347" r="23775" b="14779"/>
            <a:stretch>
              <a:fillRect/>
            </a:stretch>
          </p:blipFill>
          <p:spPr>
            <a:xfrm>
              <a:off x="7072" y="5417"/>
              <a:ext cx="2469" cy="2432"/>
            </a:xfrm>
            <a:prstGeom prst="rect">
              <a:avLst/>
            </a:prstGeom>
          </p:spPr>
        </p:pic>
      </p:grpSp>
      <p:cxnSp>
        <p:nvCxnSpPr>
          <p:cNvPr id="21" name="直接连接符 20"/>
          <p:cNvCxnSpPr/>
          <p:nvPr/>
        </p:nvCxnSpPr>
        <p:spPr>
          <a:xfrm flipV="1">
            <a:off x="2200275" y="1800225"/>
            <a:ext cx="2157095" cy="1314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2185670" y="3507105"/>
            <a:ext cx="2209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2109470" y="3800475"/>
            <a:ext cx="2243455" cy="1628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/>
        </p:nvGrpSpPr>
        <p:grpSpPr>
          <a:xfrm>
            <a:off x="6351270" y="1320800"/>
            <a:ext cx="4989830" cy="956310"/>
            <a:chOff x="10002" y="2080"/>
            <a:chExt cx="7858" cy="1506"/>
          </a:xfrm>
        </p:grpSpPr>
        <p:sp>
          <p:nvSpPr>
            <p:cNvPr id="28" name="矩形 27"/>
            <p:cNvSpPr/>
            <p:nvPr/>
          </p:nvSpPr>
          <p:spPr>
            <a:xfrm>
              <a:off x="10002" y="2080"/>
              <a:ext cx="7859" cy="1507"/>
            </a:xfrm>
            <a:prstGeom prst="rect">
              <a:avLst/>
            </a:prstGeom>
            <a:solidFill>
              <a:schemeClr val="tx2">
                <a:lumMod val="85000"/>
                <a:lumOff val="15000"/>
                <a:alpha val="99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0317" y="2257"/>
              <a:ext cx="6525" cy="1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fontAlgn="auto">
                <a:lnSpc>
                  <a:spcPts val="25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苹方 中等" panose="020B0400000000000000" charset="-122"/>
                  <a:ea typeface="苹方 中等" panose="020B0400000000000000" charset="-122"/>
                </a:rPr>
                <a:t>在银离子作用下，过氧化氢产生氢氧活性自由基，攻击细胞壁，破坏细胞结构和功能。</a:t>
              </a:r>
              <a:endParaRPr lang="zh-CN" altLang="en-US" sz="1600">
                <a:solidFill>
                  <a:schemeClr val="bg1"/>
                </a:solidFill>
                <a:latin typeface="苹方 中等" panose="020B0400000000000000" charset="-122"/>
                <a:ea typeface="苹方 中等" panose="020B0400000000000000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351270" y="3143250"/>
            <a:ext cx="4989830" cy="956310"/>
            <a:chOff x="10002" y="4766"/>
            <a:chExt cx="7858" cy="1506"/>
          </a:xfrm>
        </p:grpSpPr>
        <p:sp>
          <p:nvSpPr>
            <p:cNvPr id="29" name="矩形 28"/>
            <p:cNvSpPr/>
            <p:nvPr/>
          </p:nvSpPr>
          <p:spPr>
            <a:xfrm>
              <a:off x="10002" y="4766"/>
              <a:ext cx="7859" cy="1507"/>
            </a:xfrm>
            <a:prstGeom prst="rect">
              <a:avLst/>
            </a:prstGeom>
            <a:solidFill>
              <a:schemeClr val="tx2">
                <a:lumMod val="85000"/>
                <a:lumOff val="15000"/>
                <a:alpha val="99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0317" y="4943"/>
              <a:ext cx="6525" cy="1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fontAlgn="auto">
                <a:lnSpc>
                  <a:spcPts val="25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苹方 中等" panose="020B0400000000000000" charset="-122"/>
                  <a:ea typeface="苹方 中等" panose="020B0400000000000000" charset="-122"/>
                </a:rPr>
                <a:t>银离子与细胞蛋白结合使病原体停止复制和代谢。</a:t>
              </a:r>
              <a:endParaRPr lang="zh-CN" altLang="en-US" sz="1600">
                <a:solidFill>
                  <a:schemeClr val="bg1"/>
                </a:solidFill>
                <a:latin typeface="苹方 中等" panose="020B0400000000000000" charset="-122"/>
                <a:ea typeface="苹方 中等" panose="020B0400000000000000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351270" y="4965700"/>
            <a:ext cx="4989830" cy="956310"/>
            <a:chOff x="10002" y="7820"/>
            <a:chExt cx="7858" cy="1506"/>
          </a:xfrm>
        </p:grpSpPr>
        <p:sp>
          <p:nvSpPr>
            <p:cNvPr id="30" name="矩形 29"/>
            <p:cNvSpPr/>
            <p:nvPr/>
          </p:nvSpPr>
          <p:spPr>
            <a:xfrm>
              <a:off x="10002" y="7820"/>
              <a:ext cx="7859" cy="1507"/>
            </a:xfrm>
            <a:prstGeom prst="rect">
              <a:avLst/>
            </a:prstGeom>
            <a:solidFill>
              <a:schemeClr val="tx2">
                <a:lumMod val="85000"/>
                <a:lumOff val="15000"/>
                <a:alpha val="99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0317" y="8308"/>
              <a:ext cx="6525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600">
                  <a:solidFill>
                    <a:schemeClr val="bg1"/>
                  </a:solidFill>
                  <a:latin typeface="苹方 中等" panose="020B0400000000000000" charset="-122"/>
                  <a:ea typeface="苹方 中等" panose="020B0400000000000000" charset="-122"/>
                </a:rPr>
                <a:t>银离子与细胞酶结合使细胞失去活性。</a:t>
              </a:r>
              <a:endParaRPr lang="zh-CN" altLang="en-US" sz="1600">
                <a:solidFill>
                  <a:schemeClr val="bg1"/>
                </a:solidFill>
                <a:latin typeface="苹方 中等" panose="020B0400000000000000" charset="-122"/>
                <a:ea typeface="苹方 中等" panose="020B0400000000000000" charset="-122"/>
              </a:endParaRPr>
            </a:p>
          </p:txBody>
        </p:sp>
      </p:grpSp>
      <p:pic>
        <p:nvPicPr>
          <p:cNvPr id="34" name="图片 33" descr="银离子 过氧化氢"/>
          <p:cNvPicPr>
            <a:picLocks noChangeAspect="1"/>
          </p:cNvPicPr>
          <p:nvPr/>
        </p:nvPicPr>
        <p:blipFill>
          <a:blip r:embed="rId5"/>
          <a:srcRect l="10417" t="7292" r="78220" b="79072"/>
          <a:stretch>
            <a:fillRect/>
          </a:stretch>
        </p:blipFill>
        <p:spPr>
          <a:xfrm>
            <a:off x="556895" y="441325"/>
            <a:ext cx="654050" cy="784860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1205230" y="488950"/>
            <a:ext cx="11379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苹方 中等" panose="020B0400000000000000" charset="-122"/>
                <a:ea typeface="苹方 中等" panose="020B0400000000000000" charset="-122"/>
              </a:rPr>
              <a:t>过氧化氢</a:t>
            </a:r>
            <a:endParaRPr lang="zh-CN" altLang="en-US" sz="1600">
              <a:latin typeface="苹方 中等" panose="020B0400000000000000" charset="-122"/>
              <a:ea typeface="苹方 中等" panose="020B0400000000000000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205230" y="857250"/>
            <a:ext cx="129095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苹方 中等" panose="020B0400000000000000" charset="-122"/>
                <a:ea typeface="苹方 中等" panose="020B0400000000000000" charset="-122"/>
              </a:rPr>
              <a:t>银离子</a:t>
            </a:r>
            <a:endParaRPr lang="zh-CN" altLang="en-US" sz="1600">
              <a:latin typeface="苹方 中等" panose="020B0400000000000000" charset="-122"/>
              <a:ea typeface="苹方 中等" panose="020B0400000000000000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574040" y="488315"/>
            <a:ext cx="1768475" cy="7061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8" name="直接连接符 37"/>
          <p:cNvCxnSpPr>
            <a:stCxn id="37" idx="1"/>
            <a:endCxn id="37" idx="3"/>
          </p:cNvCxnSpPr>
          <p:nvPr/>
        </p:nvCxnSpPr>
        <p:spPr>
          <a:xfrm>
            <a:off x="574040" y="841375"/>
            <a:ext cx="17684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杀菌原理_画板 1"/>
          <p:cNvPicPr>
            <a:picLocks noChangeAspect="1"/>
          </p:cNvPicPr>
          <p:nvPr/>
        </p:nvPicPr>
        <p:blipFill>
          <a:blip r:embed="rId1"/>
          <a:srcRect l="8554" t="16674" r="7765"/>
          <a:stretch>
            <a:fillRect/>
          </a:stretch>
        </p:blipFill>
        <p:spPr>
          <a:xfrm>
            <a:off x="215900" y="888365"/>
            <a:ext cx="7804785" cy="549656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741410" y="2252980"/>
            <a:ext cx="3449955" cy="2649220"/>
          </a:xfrm>
          <a:prstGeom prst="rect">
            <a:avLst/>
          </a:prstGeom>
          <a:solidFill>
            <a:schemeClr val="tx2">
              <a:lumMod val="85000"/>
              <a:lumOff val="1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8394065" y="2528570"/>
            <a:ext cx="621030" cy="434340"/>
          </a:xfrm>
          <a:prstGeom prst="rect">
            <a:avLst/>
          </a:prstGeom>
          <a:solidFill>
            <a:srgbClr val="FF9D33"/>
          </a:solidFill>
          <a:ln>
            <a:solidFill>
              <a:srgbClr val="FF9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015730" y="3194050"/>
            <a:ext cx="2724150" cy="732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25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苹方 中等" panose="020B0400000000000000" charset="-122"/>
                <a:ea typeface="苹方 中等" panose="020B0400000000000000" charset="-122"/>
                <a:cs typeface="苹方 中等" panose="020B0400000000000000" charset="-122"/>
                <a:sym typeface="+mn-ea"/>
              </a:rPr>
              <a:t>物理级抑菌，不会使细菌产生耐药性，确保长期有效。</a:t>
            </a:r>
            <a:endParaRPr lang="zh-CN" altLang="en-US" sz="1600" dirty="0">
              <a:solidFill>
                <a:schemeClr val="bg1"/>
              </a:solidFill>
              <a:latin typeface="苹方 中等" panose="020B0400000000000000" charset="-122"/>
              <a:ea typeface="苹方 中等" panose="020B0400000000000000" charset="-122"/>
              <a:cs typeface="苹方 中等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46735" y="621030"/>
            <a:ext cx="20339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>
                <a:solidFill>
                  <a:srgbClr val="FA891E"/>
                </a:solidFill>
                <a:latin typeface="+mj-ea"/>
                <a:ea typeface="+mj-ea"/>
                <a:cs typeface="宋体" panose="02010600030101010101" pitchFamily="2" charset="-122"/>
                <a:sym typeface="+mn-ea"/>
              </a:rPr>
              <a:t>抑菌原理</a:t>
            </a:r>
            <a:endParaRPr lang="zh-CN" altLang="en-US" sz="3200" b="1">
              <a:solidFill>
                <a:srgbClr val="FA891E"/>
              </a:solidFill>
              <a:latin typeface="+mj-ea"/>
              <a:ea typeface="+mj-ea"/>
              <a:cs typeface="宋体" panose="02010600030101010101" pitchFamily="2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8"/>
          <p:cNvPicPr>
            <a:picLocks noChangeAspect="1"/>
          </p:cNvPicPr>
          <p:nvPr/>
        </p:nvPicPr>
        <p:blipFill>
          <a:blip r:embed="rId1" cstate="print"/>
          <a:srcRect b="5861"/>
          <a:stretch>
            <a:fillRect/>
          </a:stretch>
        </p:blipFill>
        <p:spPr>
          <a:xfrm>
            <a:off x="-47625" y="0"/>
            <a:ext cx="12353925" cy="784352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47625" y="0"/>
            <a:ext cx="12272645" cy="784606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909445" y="3287395"/>
            <a:ext cx="8439785" cy="1732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ts val="3200"/>
              </a:lnSpc>
              <a:buClr>
                <a:srgbClr val="FA891E"/>
              </a:buClr>
              <a:buFont typeface="Wingdings" panose="05000000000000000000" charset="0"/>
              <a:buNone/>
            </a:pPr>
            <a:r>
              <a:rPr b="1" spc="100" dirty="0" smtClean="0">
                <a:solidFill>
                  <a:schemeClr val="bg1"/>
                </a:solidFill>
                <a:latin typeface="苹方 中等" panose="020B0400000000000000" charset="-122"/>
                <a:ea typeface="苹方 中等" panose="020B0400000000000000" charset="-122"/>
                <a:cs typeface="苹方 中等" panose="020B0400000000000000" charset="-122"/>
                <a:sym typeface="+mn-ea"/>
              </a:rPr>
              <a:t>2020年的开春注定因为新冠肺炎的出现而让所有人难忘，时刻想来都心有余悸。面对疫情，人类竟然显得如此渺小，我们从来无法确定它将何时到来，无法预估它将造成多大的影响，更无法迅速将它消灭。而比之更加可怕的，是我们从来没有真正建立公共卫生意识！</a:t>
            </a:r>
            <a:endParaRPr b="1" spc="100" dirty="0" smtClean="0">
              <a:solidFill>
                <a:schemeClr val="bg1"/>
              </a:solidFill>
              <a:latin typeface="苹方 中等" panose="020B0400000000000000" charset="-122"/>
              <a:ea typeface="苹方 中等" panose="020B0400000000000000" charset="-122"/>
              <a:cs typeface="苹方 中等" panose="020B04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298190" y="2370455"/>
            <a:ext cx="238823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0">
                <a:solidFill>
                  <a:srgbClr val="FA891E"/>
                </a:solidFill>
                <a:latin typeface="苹方 粗体" panose="020B0600000000000000" charset="-122"/>
                <a:ea typeface="苹方 粗体" panose="020B0600000000000000" charset="-122"/>
              </a:rPr>
              <a:t>06</a:t>
            </a:r>
            <a:endParaRPr lang="en-US" altLang="zh-CN" sz="10000">
              <a:solidFill>
                <a:srgbClr val="FA891E"/>
              </a:solidFill>
              <a:latin typeface="苹方 粗体" panose="020B0600000000000000" charset="-122"/>
              <a:ea typeface="苹方 粗体" panose="020B0600000000000000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312410" y="3517265"/>
            <a:ext cx="6979285" cy="88900"/>
          </a:xfrm>
          <a:prstGeom prst="rect">
            <a:avLst/>
          </a:prstGeom>
          <a:solidFill>
            <a:srgbClr val="FF9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220970" y="2606675"/>
            <a:ext cx="58902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5400" b="1">
                <a:solidFill>
                  <a:schemeClr val="tx1">
                    <a:lumMod val="95000"/>
                    <a:lumOff val="5000"/>
                  </a:schemeClr>
                </a:solidFill>
                <a:latin typeface="苹方 粗体" panose="020B0600000000000000" charset="-122"/>
                <a:ea typeface="苹方 粗体" panose="020B0600000000000000" charset="-122"/>
                <a:cs typeface="宋体" panose="02010600030101010101" pitchFamily="2" charset="-122"/>
                <a:sym typeface="+mn-ea"/>
              </a:rPr>
              <a:t>雾化系统</a:t>
            </a:r>
            <a:endParaRPr lang="zh-CN" altLang="en-US" sz="5400" b="1">
              <a:solidFill>
                <a:schemeClr val="tx1">
                  <a:lumMod val="95000"/>
                  <a:lumOff val="5000"/>
                </a:schemeClr>
              </a:solidFill>
              <a:latin typeface="苹方 粗体" panose="020B0600000000000000" charset="-122"/>
              <a:ea typeface="苹方 粗体" panose="020B0600000000000000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 userDrawn="1"/>
        </p:nvSpPr>
        <p:spPr>
          <a:xfrm>
            <a:off x="315278" y="2152650"/>
            <a:ext cx="297815" cy="21875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dist"/>
            <a:r>
              <a:rPr lang="zh-CN" altLang="en-US" sz="750" dirty="0">
                <a:solidFill>
                  <a:srgbClr val="FA891E"/>
                </a:solidFill>
                <a:latin typeface="苹方 细体" panose="020B0200000000000000" charset="-122"/>
                <a:ea typeface="苹方 细体" panose="020B0200000000000000" charset="-122"/>
              </a:rPr>
              <a:t>金箍棒抑菌机</a:t>
            </a:r>
            <a:endParaRPr lang="zh-CN" altLang="en-US" sz="750" dirty="0">
              <a:solidFill>
                <a:srgbClr val="FA891E"/>
              </a:solidFill>
              <a:latin typeface="苹方 细体" panose="020B0200000000000000" charset="-122"/>
              <a:ea typeface="苹方 细体" panose="020B0200000000000000" charset="-122"/>
            </a:endParaRPr>
          </a:p>
        </p:txBody>
      </p:sp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315595" y="4531360"/>
            <a:ext cx="290830" cy="290830"/>
          </a:xfrm>
          <a:prstGeom prst="rect">
            <a:avLst/>
          </a:prstGeom>
          <a:solidFill>
            <a:srgbClr val="FF9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635"/>
            <a:ext cx="12190095" cy="685863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488" name="Picture 8" descr="E:\金箍棒\抑菌机\抑菌机方案图\方案C\图\00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888" y="1001061"/>
            <a:ext cx="8905294" cy="585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9" name="Picture 9" descr="E:\金箍棒\抑菌机\抑菌机方案图\方案C\图\0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888" y="1001061"/>
            <a:ext cx="8905294" cy="585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E:\金箍棒\抑菌机\抑菌机方案图\方案C\图\0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888" y="1001061"/>
            <a:ext cx="8905294" cy="585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1" name="Picture 11" descr="E:\金箍棒\抑菌机\抑菌机方案图\方案C\图\00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888" y="1001061"/>
            <a:ext cx="8905294" cy="585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1033780" y="2230120"/>
            <a:ext cx="3961765" cy="2613660"/>
            <a:chOff x="1643" y="4204"/>
            <a:chExt cx="6239" cy="4116"/>
          </a:xfrm>
        </p:grpSpPr>
        <p:sp>
          <p:nvSpPr>
            <p:cNvPr id="3" name="文本框 2"/>
            <p:cNvSpPr txBox="1"/>
            <p:nvPr/>
          </p:nvSpPr>
          <p:spPr>
            <a:xfrm>
              <a:off x="1643" y="4711"/>
              <a:ext cx="6239" cy="360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fontAlgn="auto">
                <a:lnSpc>
                  <a:spcPts val="2500"/>
                </a:lnSpc>
              </a:pPr>
              <a:r>
                <a:rPr lang="zh-CN">
                  <a:solidFill>
                    <a:schemeClr val="bg1"/>
                  </a:solidFill>
                  <a:latin typeface="苹方 中等" panose="020B0400000000000000" charset="-122"/>
                  <a:ea typeface="苹方 中等" panose="020B0400000000000000" charset="-122"/>
                  <a:cs typeface="苹方 中等" panose="020B0400000000000000" charset="-122"/>
                  <a:sym typeface="+mn-ea"/>
                </a:rPr>
                <a:t>不同于传统的喷淋式，金箍棒抑菌机采用了先进的微米级雾化技术，可将药液颗粒细化至直径小于</a:t>
              </a:r>
              <a:r>
                <a:rPr lang="en-US">
                  <a:solidFill>
                    <a:schemeClr val="bg1"/>
                  </a:solidFill>
                  <a:latin typeface="苹方 中等" panose="020B0400000000000000" charset="-122"/>
                  <a:ea typeface="苹方 中等" panose="020B0400000000000000" charset="-122"/>
                  <a:cs typeface="苹方 中等" panose="020B0400000000000000" charset="-122"/>
                  <a:sym typeface="+mn-ea"/>
                </a:rPr>
                <a:t>2μm</a:t>
              </a:r>
              <a:r>
                <a:rPr lang="zh-CN">
                  <a:solidFill>
                    <a:schemeClr val="bg1"/>
                  </a:solidFill>
                  <a:latin typeface="苹方 中等" panose="020B0400000000000000" charset="-122"/>
                  <a:ea typeface="苹方 中等" panose="020B0400000000000000" charset="-122"/>
                  <a:cs typeface="苹方 中等" panose="020B0400000000000000" charset="-122"/>
                  <a:sym typeface="+mn-ea"/>
                </a:rPr>
                <a:t>。</a:t>
              </a:r>
              <a:endParaRPr lang="zh-CN">
                <a:solidFill>
                  <a:schemeClr val="bg1"/>
                </a:solidFill>
                <a:latin typeface="苹方 中等" panose="020B0400000000000000" charset="-122"/>
                <a:ea typeface="苹方 中等" panose="020B0400000000000000" charset="-122"/>
                <a:cs typeface="苹方 中等" panose="020B0400000000000000" charset="-122"/>
                <a:sym typeface="+mn-ea"/>
              </a:endParaRPr>
            </a:p>
            <a:p>
              <a:pPr fontAlgn="auto">
                <a:lnSpc>
                  <a:spcPts val="2500"/>
                </a:lnSpc>
              </a:pPr>
              <a:endParaRPr lang="zh-CN">
                <a:solidFill>
                  <a:schemeClr val="bg1"/>
                </a:solidFill>
                <a:latin typeface="苹方 中等" panose="020B0400000000000000" charset="-122"/>
                <a:ea typeface="苹方 中等" panose="020B0400000000000000" charset="-122"/>
                <a:cs typeface="苹方 中等" panose="020B0400000000000000" charset="-122"/>
                <a:sym typeface="+mn-ea"/>
              </a:endParaRPr>
            </a:p>
            <a:p>
              <a:pPr fontAlgn="auto">
                <a:lnSpc>
                  <a:spcPts val="2500"/>
                </a:lnSpc>
              </a:pPr>
              <a:r>
                <a:rPr lang="zh-CN">
                  <a:solidFill>
                    <a:schemeClr val="bg1"/>
                  </a:solidFill>
                  <a:latin typeface="苹方 中等" panose="020B0400000000000000" charset="-122"/>
                  <a:ea typeface="苹方 中等" panose="020B0400000000000000" charset="-122"/>
                  <a:cs typeface="苹方 中等" panose="020B0400000000000000" charset="-122"/>
                  <a:sym typeface="+mn-ea"/>
                </a:rPr>
                <a:t>药液颗粒越小，与人体的接触面积就越大，抑菌效果也就越好。</a:t>
              </a:r>
              <a:endParaRPr lang="zh-CN">
                <a:solidFill>
                  <a:schemeClr val="bg1"/>
                </a:solidFill>
                <a:latin typeface="苹方 中等" panose="020B0400000000000000" charset="-122"/>
                <a:ea typeface="苹方 中等" panose="020B0400000000000000" charset="-122"/>
                <a:cs typeface="苹方 中等" panose="020B0400000000000000" charset="-122"/>
                <a:sym typeface="+mn-ea"/>
              </a:endParaRPr>
            </a:p>
            <a:p>
              <a:endParaRPr lang="zh-CN" altLang="en-US">
                <a:solidFill>
                  <a:schemeClr val="bg1"/>
                </a:solidFill>
                <a:latin typeface="苹方 中等" panose="020B0400000000000000" charset="-122"/>
                <a:ea typeface="苹方 中等" panose="020B0400000000000000" charset="-122"/>
                <a:cs typeface="苹方 中等" panose="020B0400000000000000" charset="-122"/>
                <a:sym typeface="+mn-ea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 rot="16200000" flipV="1">
              <a:off x="2062" y="3965"/>
              <a:ext cx="237" cy="714"/>
            </a:xfrm>
            <a:prstGeom prst="rect">
              <a:avLst/>
            </a:prstGeom>
            <a:solidFill>
              <a:srgbClr val="FF9D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矩形 5"/>
          <p:cNvSpPr/>
          <p:nvPr/>
        </p:nvSpPr>
        <p:spPr>
          <a:xfrm>
            <a:off x="1270" y="1826895"/>
            <a:ext cx="12190730" cy="3251200"/>
          </a:xfrm>
          <a:prstGeom prst="rect">
            <a:avLst/>
          </a:prstGeom>
          <a:solidFill>
            <a:schemeClr val="tx2">
              <a:lumMod val="85000"/>
              <a:lumOff val="15000"/>
              <a:alpha val="99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 descr="509"/>
          <p:cNvPicPr>
            <a:picLocks noChangeAspect="1"/>
          </p:cNvPicPr>
          <p:nvPr/>
        </p:nvPicPr>
        <p:blipFill>
          <a:blip r:embed="rId1"/>
          <a:srcRect l="1039" t="1937" r="5534"/>
          <a:stretch>
            <a:fillRect/>
          </a:stretch>
        </p:blipFill>
        <p:spPr>
          <a:xfrm>
            <a:off x="227330" y="741680"/>
            <a:ext cx="7212965" cy="504825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7905115" y="2677795"/>
            <a:ext cx="3911600" cy="13735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ts val="2500"/>
              </a:lnSpc>
            </a:pPr>
            <a:r>
              <a:rPr lang="zh-CN" sz="1600" b="0">
                <a:solidFill>
                  <a:schemeClr val="bg1"/>
                </a:solidFill>
                <a:latin typeface="苹方 中等" panose="020B0400000000000000" charset="-122"/>
                <a:ea typeface="苹方 中等" panose="020B0400000000000000" charset="-122"/>
                <a:cs typeface="苹方 中等" panose="020B0400000000000000" charset="-122"/>
              </a:rPr>
              <a:t>经雾化的药液颗粒可对人体形成包裹，实现无死角消毒，同时不会给用户带来潮湿的不舒适感，更不会对衣物、皮包等产生影响。</a:t>
            </a:r>
            <a:endParaRPr lang="zh-CN" altLang="en-US" sz="1600" b="0">
              <a:solidFill>
                <a:schemeClr val="bg1"/>
              </a:solidFill>
              <a:latin typeface="苹方 中等" panose="020B0400000000000000" charset="-122"/>
              <a:ea typeface="苹方 中等" panose="020B0400000000000000" charset="-122"/>
              <a:cs typeface="苹方 中等" panose="020B0400000000000000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298190" y="2370455"/>
            <a:ext cx="238823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0">
                <a:solidFill>
                  <a:srgbClr val="FA891E"/>
                </a:solidFill>
                <a:latin typeface="苹方 粗体" panose="020B0600000000000000" charset="-122"/>
                <a:ea typeface="苹方 粗体" panose="020B0600000000000000" charset="-122"/>
              </a:rPr>
              <a:t>07</a:t>
            </a:r>
            <a:endParaRPr lang="en-US" altLang="zh-CN" sz="10000">
              <a:solidFill>
                <a:srgbClr val="FA891E"/>
              </a:solidFill>
              <a:latin typeface="苹方 粗体" panose="020B0600000000000000" charset="-122"/>
              <a:ea typeface="苹方 粗体" panose="020B0600000000000000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312410" y="3517265"/>
            <a:ext cx="6979285" cy="88900"/>
          </a:xfrm>
          <a:prstGeom prst="rect">
            <a:avLst/>
          </a:prstGeom>
          <a:solidFill>
            <a:srgbClr val="FF9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220970" y="2606675"/>
            <a:ext cx="58902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5400" b="1">
                <a:solidFill>
                  <a:schemeClr val="tx1">
                    <a:lumMod val="95000"/>
                    <a:lumOff val="5000"/>
                  </a:schemeClr>
                </a:solidFill>
                <a:latin typeface="苹方 粗体" panose="020B0600000000000000" charset="-122"/>
                <a:ea typeface="苹方 粗体" panose="020B0600000000000000" charset="-122"/>
                <a:cs typeface="宋体" panose="02010600030101010101" pitchFamily="2" charset="-122"/>
                <a:sym typeface="+mn-ea"/>
              </a:rPr>
              <a:t>模块化控制系统</a:t>
            </a:r>
            <a:endParaRPr lang="zh-CN" altLang="en-US" sz="5400" b="1">
              <a:solidFill>
                <a:schemeClr val="tx1">
                  <a:lumMod val="95000"/>
                  <a:lumOff val="5000"/>
                </a:schemeClr>
              </a:solidFill>
              <a:latin typeface="苹方 粗体" panose="020B0600000000000000" charset="-122"/>
              <a:ea typeface="苹方 粗体" panose="020B0600000000000000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 userDrawn="1"/>
        </p:nvSpPr>
        <p:spPr>
          <a:xfrm>
            <a:off x="315278" y="2152650"/>
            <a:ext cx="297815" cy="21875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dist"/>
            <a:r>
              <a:rPr lang="zh-CN" altLang="en-US" sz="750" dirty="0">
                <a:solidFill>
                  <a:srgbClr val="FA891E"/>
                </a:solidFill>
                <a:latin typeface="苹方 细体" panose="020B0200000000000000" charset="-122"/>
                <a:ea typeface="苹方 细体" panose="020B0200000000000000" charset="-122"/>
              </a:rPr>
              <a:t>金箍棒抑菌机</a:t>
            </a:r>
            <a:endParaRPr lang="zh-CN" altLang="en-US" sz="750" dirty="0">
              <a:solidFill>
                <a:srgbClr val="FA891E"/>
              </a:solidFill>
              <a:latin typeface="苹方 细体" panose="020B0200000000000000" charset="-122"/>
              <a:ea typeface="苹方 细体" panose="020B0200000000000000" charset="-122"/>
            </a:endParaRPr>
          </a:p>
        </p:txBody>
      </p:sp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315595" y="4531360"/>
            <a:ext cx="290830" cy="290830"/>
          </a:xfrm>
          <a:prstGeom prst="rect">
            <a:avLst/>
          </a:prstGeom>
          <a:solidFill>
            <a:srgbClr val="FF9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矩形 7"/>
          <p:cNvSpPr/>
          <p:nvPr/>
        </p:nvSpPr>
        <p:spPr>
          <a:xfrm>
            <a:off x="0" y="2766695"/>
            <a:ext cx="12190730" cy="1585595"/>
          </a:xfrm>
          <a:prstGeom prst="rect">
            <a:avLst/>
          </a:prstGeom>
          <a:solidFill>
            <a:schemeClr val="tx2">
              <a:lumMod val="85000"/>
              <a:lumOff val="1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21904" tIns="60952" rIns="121904" bIns="60952" rtlCol="0" anchor="ctr"/>
          <a:p>
            <a:pPr algn="ctr" defTabSz="1218565">
              <a:defRPr/>
            </a:pPr>
            <a:endParaRPr lang="zh-CN" altLang="en-US" sz="3200" kern="0">
              <a:solidFill>
                <a:sysClr val="window" lastClr="FFFFFF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4" name="图片 3" descr="p1 欢迎使用_画板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5970" y="351790"/>
            <a:ext cx="2460625" cy="4373880"/>
          </a:xfrm>
          <a:prstGeom prst="rect">
            <a:avLst/>
          </a:prstGeom>
        </p:spPr>
      </p:pic>
      <p:pic>
        <p:nvPicPr>
          <p:cNvPr id="5" name="图片 4" descr="完整界面_画板 1 副本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8525" y="351790"/>
            <a:ext cx="2460625" cy="4373880"/>
          </a:xfrm>
          <a:prstGeom prst="rect">
            <a:avLst/>
          </a:prstGeom>
        </p:spPr>
      </p:pic>
      <p:pic>
        <p:nvPicPr>
          <p:cNvPr id="6" name="图片 5" descr="完整界面_画板 1 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025" y="351790"/>
            <a:ext cx="2460625" cy="4373880"/>
          </a:xfrm>
          <a:prstGeom prst="rect">
            <a:avLst/>
          </a:prstGeom>
        </p:spPr>
      </p:pic>
      <p:pic>
        <p:nvPicPr>
          <p:cNvPr id="7" name="图片 6" descr="完整界面_画板 1 副本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3135" y="351790"/>
            <a:ext cx="2460625" cy="437388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898650" y="5179695"/>
            <a:ext cx="8395335" cy="731520"/>
            <a:chOff x="2480" y="8157"/>
            <a:chExt cx="13221" cy="1152"/>
          </a:xfrm>
        </p:grpSpPr>
        <p:sp>
          <p:nvSpPr>
            <p:cNvPr id="100" name="文本框 99"/>
            <p:cNvSpPr txBox="1"/>
            <p:nvPr/>
          </p:nvSpPr>
          <p:spPr>
            <a:xfrm>
              <a:off x="2907" y="8157"/>
              <a:ext cx="12794" cy="115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indent="0" algn="ctr" fontAlgn="auto">
                <a:lnSpc>
                  <a:spcPts val="2500"/>
                </a:lnSpc>
              </a:pPr>
              <a:r>
                <a:rPr lang="zh-CN" sz="1600" b="0">
                  <a:latin typeface="苹方 中等" panose="020B0400000000000000" charset="-122"/>
                  <a:ea typeface="苹方 中等" panose="020B0400000000000000" charset="-122"/>
                  <a:cs typeface="苹方 中等" panose="020B0400000000000000" charset="-122"/>
                </a:rPr>
                <a:t>金箍棒抑菌机通过一块</a:t>
              </a:r>
              <a:r>
                <a:rPr lang="en-US" sz="1600" b="0">
                  <a:latin typeface="苹方 中等" panose="020B0400000000000000" charset="-122"/>
                  <a:ea typeface="苹方 中等" panose="020B0400000000000000" charset="-122"/>
                  <a:cs typeface="苹方 中等" panose="020B0400000000000000" charset="-122"/>
                </a:rPr>
                <a:t>24</a:t>
              </a:r>
              <a:r>
                <a:rPr lang="zh-CN" sz="1600" b="0">
                  <a:latin typeface="苹方 中等" panose="020B0400000000000000" charset="-122"/>
                  <a:ea typeface="苹方 中等" panose="020B0400000000000000" charset="-122"/>
                  <a:cs typeface="苹方 中等" panose="020B0400000000000000" charset="-122"/>
                </a:rPr>
                <a:t>寸的屏幕实现用户交互，屏幕下则集成了整套设备的控制系统。该控制系统拥有强大的运算能力，可支持多个模块化信息源处理。</a:t>
              </a:r>
              <a:endParaRPr lang="zh-CN" altLang="en-US" sz="1600">
                <a:latin typeface="苹方 中等" panose="020B0400000000000000" charset="-122"/>
                <a:ea typeface="苹方 中等" panose="020B0400000000000000" charset="-122"/>
                <a:cs typeface="苹方 中等" panose="020B0400000000000000" charset="-122"/>
              </a:endParaRPr>
            </a:p>
          </p:txBody>
        </p:sp>
        <p:sp>
          <p:nvSpPr>
            <p:cNvPr id="184" name=" 184"/>
            <p:cNvSpPr/>
            <p:nvPr/>
          </p:nvSpPr>
          <p:spPr>
            <a:xfrm>
              <a:off x="2480" y="8445"/>
              <a:ext cx="206" cy="206"/>
            </a:xfrm>
            <a:prstGeom prst="ellipse">
              <a:avLst/>
            </a:prstGeom>
            <a:solidFill>
              <a:srgbClr val="FF9D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2" name="图片 1" descr="完整界面_画板 1 副本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080" y="351790"/>
            <a:ext cx="2460625" cy="4373880"/>
          </a:xfrm>
          <a:prstGeom prst="rect">
            <a:avLst/>
          </a:prstGeom>
        </p:spPr>
      </p:pic>
      <p:pic>
        <p:nvPicPr>
          <p:cNvPr id="3" name="图片 2" descr="完整界面_画板 1 副本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3135" y="351790"/>
            <a:ext cx="2460625" cy="437388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12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1165" y="782320"/>
            <a:ext cx="6701790" cy="502666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7706995" y="1819275"/>
            <a:ext cx="3910330" cy="2948940"/>
            <a:chOff x="12152" y="2890"/>
            <a:chExt cx="6158" cy="4644"/>
          </a:xfrm>
        </p:grpSpPr>
        <p:sp>
          <p:nvSpPr>
            <p:cNvPr id="100" name="文本框 99"/>
            <p:cNvSpPr txBox="1"/>
            <p:nvPr/>
          </p:nvSpPr>
          <p:spPr>
            <a:xfrm>
              <a:off x="12152" y="3351"/>
              <a:ext cx="6158" cy="418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indent="0" algn="l" fontAlgn="auto">
                <a:lnSpc>
                  <a:spcPts val="2500"/>
                </a:lnSpc>
              </a:pPr>
              <a:r>
                <a:rPr sz="1600" b="0">
                  <a:latin typeface="苹方 中等" panose="020B0400000000000000" charset="-122"/>
                  <a:ea typeface="苹方 中等" panose="020B0400000000000000" charset="-122"/>
                  <a:cs typeface="苹方 中等" panose="020B0400000000000000" charset="-122"/>
                </a:rPr>
                <a:t>目前，我们接入了一套红外测温装置，可在用户抑菌的同时进行体温检测，发现异常及时报警。</a:t>
              </a:r>
              <a:endParaRPr sz="1600" b="0">
                <a:latin typeface="苹方 中等" panose="020B0400000000000000" charset="-122"/>
                <a:ea typeface="苹方 中等" panose="020B0400000000000000" charset="-122"/>
                <a:cs typeface="苹方 中等" panose="020B0400000000000000" charset="-122"/>
              </a:endParaRPr>
            </a:p>
            <a:p>
              <a:pPr indent="0" algn="l" fontAlgn="auto">
                <a:lnSpc>
                  <a:spcPts val="2500"/>
                </a:lnSpc>
              </a:pPr>
              <a:endParaRPr sz="1600" b="0">
                <a:latin typeface="苹方 中等" panose="020B0400000000000000" charset="-122"/>
                <a:ea typeface="苹方 中等" panose="020B0400000000000000" charset="-122"/>
                <a:cs typeface="苹方 中等" panose="020B0400000000000000" charset="-122"/>
              </a:endParaRPr>
            </a:p>
            <a:p>
              <a:pPr indent="0" algn="l" fontAlgn="auto">
                <a:lnSpc>
                  <a:spcPts val="2500"/>
                </a:lnSpc>
              </a:pPr>
              <a:r>
                <a:rPr sz="1600" b="0">
                  <a:latin typeface="苹方 中等" panose="020B0400000000000000" charset="-122"/>
                  <a:ea typeface="苹方 中等" panose="020B0400000000000000" charset="-122"/>
                  <a:cs typeface="苹方 中等" panose="020B0400000000000000" charset="-122"/>
                </a:rPr>
                <a:t>此外还预留了多个模块化接口，未来可提供体态监测、建立健康档案、上下班打卡、排队取号等功能，屏幕也可承担广告投放，实现健康与管理服务的完美结合。</a:t>
              </a:r>
              <a:endParaRPr sz="1600" b="0">
                <a:latin typeface="苹方 中等" panose="020B0400000000000000" charset="-122"/>
                <a:ea typeface="苹方 中等" panose="020B0400000000000000" charset="-122"/>
                <a:cs typeface="苹方 中等" panose="020B0400000000000000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 rot="16200000" flipV="1">
              <a:off x="12562" y="2651"/>
              <a:ext cx="237" cy="714"/>
            </a:xfrm>
            <a:prstGeom prst="rect">
              <a:avLst/>
            </a:prstGeom>
            <a:solidFill>
              <a:srgbClr val="FF9D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298190" y="2370455"/>
            <a:ext cx="238823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0">
                <a:solidFill>
                  <a:srgbClr val="FA891E"/>
                </a:solidFill>
                <a:latin typeface="苹方 粗体" panose="020B0600000000000000" charset="-122"/>
                <a:ea typeface="苹方 粗体" panose="020B0600000000000000" charset="-122"/>
              </a:rPr>
              <a:t>08</a:t>
            </a:r>
            <a:endParaRPr lang="en-US" altLang="zh-CN" sz="10000">
              <a:solidFill>
                <a:srgbClr val="FA891E"/>
              </a:solidFill>
              <a:latin typeface="苹方 粗体" panose="020B0600000000000000" charset="-122"/>
              <a:ea typeface="苹方 粗体" panose="020B0600000000000000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312410" y="3517265"/>
            <a:ext cx="6979285" cy="88900"/>
          </a:xfrm>
          <a:prstGeom prst="rect">
            <a:avLst/>
          </a:prstGeom>
          <a:solidFill>
            <a:srgbClr val="FF9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220970" y="2606675"/>
            <a:ext cx="58902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5400" b="1">
                <a:solidFill>
                  <a:schemeClr val="tx1">
                    <a:lumMod val="95000"/>
                    <a:lumOff val="5000"/>
                  </a:schemeClr>
                </a:solidFill>
                <a:latin typeface="苹方 粗体" panose="020B0600000000000000" charset="-122"/>
                <a:ea typeface="苹方 粗体" panose="020B0600000000000000" charset="-122"/>
                <a:cs typeface="宋体" panose="02010600030101010101" pitchFamily="2" charset="-122"/>
                <a:sym typeface="+mn-ea"/>
              </a:rPr>
              <a:t>物联系统</a:t>
            </a:r>
            <a:endParaRPr lang="zh-CN" altLang="en-US" sz="5400" b="1">
              <a:solidFill>
                <a:schemeClr val="tx1">
                  <a:lumMod val="95000"/>
                  <a:lumOff val="5000"/>
                </a:schemeClr>
              </a:solidFill>
              <a:latin typeface="苹方 粗体" panose="020B0600000000000000" charset="-122"/>
              <a:ea typeface="苹方 粗体" panose="020B0600000000000000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 userDrawn="1"/>
        </p:nvSpPr>
        <p:spPr>
          <a:xfrm>
            <a:off x="315278" y="2152650"/>
            <a:ext cx="297815" cy="21875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dist"/>
            <a:r>
              <a:rPr lang="zh-CN" altLang="en-US" sz="750" dirty="0">
                <a:solidFill>
                  <a:srgbClr val="FA891E"/>
                </a:solidFill>
                <a:latin typeface="苹方 细体" panose="020B0200000000000000" charset="-122"/>
                <a:ea typeface="苹方 细体" panose="020B0200000000000000" charset="-122"/>
              </a:rPr>
              <a:t>金箍棒抑菌机</a:t>
            </a:r>
            <a:endParaRPr lang="zh-CN" altLang="en-US" sz="750" dirty="0">
              <a:solidFill>
                <a:srgbClr val="FA891E"/>
              </a:solidFill>
              <a:latin typeface="苹方 细体" panose="020B0200000000000000" charset="-122"/>
              <a:ea typeface="苹方 细体" panose="020B0200000000000000" charset="-122"/>
            </a:endParaRPr>
          </a:p>
        </p:txBody>
      </p:sp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315595" y="4531360"/>
            <a:ext cx="290830" cy="290830"/>
          </a:xfrm>
          <a:prstGeom prst="rect">
            <a:avLst/>
          </a:prstGeom>
          <a:solidFill>
            <a:srgbClr val="FF9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摄图网_401492500"/>
          <p:cNvPicPr>
            <a:picLocks noChangeAspect="1"/>
          </p:cNvPicPr>
          <p:nvPr/>
        </p:nvPicPr>
        <p:blipFill>
          <a:blip r:embed="rId1"/>
          <a:srcRect l="5481" r="5602"/>
          <a:stretch>
            <a:fillRect/>
          </a:stretch>
        </p:blipFill>
        <p:spPr>
          <a:xfrm>
            <a:off x="-3810" y="0"/>
            <a:ext cx="1219581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4445" y="-635"/>
            <a:ext cx="12196445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2483485" y="2997835"/>
            <a:ext cx="7325360" cy="1052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l" fontAlgn="auto">
              <a:lnSpc>
                <a:spcPts val="2500"/>
              </a:lnSpc>
            </a:pPr>
            <a:r>
              <a:rPr sz="1600" b="0">
                <a:solidFill>
                  <a:schemeClr val="bg1"/>
                </a:solidFill>
                <a:latin typeface="苹方 中等" panose="020B0400000000000000" charset="-122"/>
                <a:ea typeface="苹方 中等" panose="020B0400000000000000" charset="-122"/>
                <a:cs typeface="苹方 中等" panose="020B0400000000000000" charset="-122"/>
              </a:rPr>
              <a:t>万物互联时代，金箍棒抑菌机同样支持物联技术。设备运行状态、药液余量、使用数据均实时传送至服务后台，方便及时维修和药液更换。设备同时支持远程程序更新，不断优化用户体验。</a:t>
            </a:r>
            <a:endParaRPr sz="1600" b="0">
              <a:solidFill>
                <a:schemeClr val="bg1"/>
              </a:solidFill>
              <a:latin typeface="苹方 中等" panose="020B0400000000000000" charset="-122"/>
              <a:ea typeface="苹方 中等" panose="020B0400000000000000" charset="-122"/>
              <a:cs typeface="苹方 中等" panose="020B0400000000000000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 flipH="1" flipV="1">
            <a:off x="5043488" y="-1135380"/>
            <a:ext cx="2205990" cy="2205990"/>
            <a:chOff x="7555" y="1054"/>
            <a:chExt cx="3474" cy="3474"/>
          </a:xfrm>
        </p:grpSpPr>
        <p:sp>
          <p:nvSpPr>
            <p:cNvPr id="31" name="iş1ïďê"/>
            <p:cNvSpPr/>
            <p:nvPr/>
          </p:nvSpPr>
          <p:spPr>
            <a:xfrm rot="2700000">
              <a:off x="7555" y="1054"/>
              <a:ext cx="3474" cy="3474"/>
            </a:xfrm>
            <a:prstGeom prst="halfFrame">
              <a:avLst>
                <a:gd name="adj1" fmla="val 13900"/>
                <a:gd name="adj2" fmla="val 13902"/>
              </a:avLst>
            </a:prstGeom>
            <a:solidFill>
              <a:srgbClr val="FC9D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/>
            </a:p>
          </p:txBody>
        </p:sp>
        <p:sp>
          <p:nvSpPr>
            <p:cNvPr id="34" name="îṡlîḓè"/>
            <p:cNvSpPr/>
            <p:nvPr/>
          </p:nvSpPr>
          <p:spPr>
            <a:xfrm rot="2700000">
              <a:off x="8922" y="1402"/>
              <a:ext cx="741" cy="741"/>
            </a:xfrm>
            <a:prstGeom prst="halfFrame">
              <a:avLst>
                <a:gd name="adj1" fmla="val 13900"/>
                <a:gd name="adj2" fmla="val 13902"/>
              </a:avLst>
            </a:prstGeom>
            <a:solidFill>
              <a:srgbClr val="FC9D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/>
            </a:p>
          </p:txBody>
        </p:sp>
      </p:grp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298190" y="2370455"/>
            <a:ext cx="238823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0">
                <a:solidFill>
                  <a:srgbClr val="FA891E"/>
                </a:solidFill>
                <a:latin typeface="苹方 粗体" panose="020B0600000000000000" charset="-122"/>
                <a:ea typeface="苹方 粗体" panose="020B0600000000000000" charset="-122"/>
              </a:rPr>
              <a:t>09</a:t>
            </a:r>
            <a:endParaRPr lang="en-US" altLang="zh-CN" sz="10000">
              <a:solidFill>
                <a:srgbClr val="FA891E"/>
              </a:solidFill>
              <a:latin typeface="苹方 粗体" panose="020B0600000000000000" charset="-122"/>
              <a:ea typeface="苹方 粗体" panose="020B0600000000000000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312410" y="3517265"/>
            <a:ext cx="6979285" cy="88900"/>
          </a:xfrm>
          <a:prstGeom prst="rect">
            <a:avLst/>
          </a:prstGeom>
          <a:solidFill>
            <a:srgbClr val="FF9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220970" y="2606675"/>
            <a:ext cx="58902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zh-CN" sz="5400" b="1">
                <a:solidFill>
                  <a:schemeClr val="tx1">
                    <a:lumMod val="95000"/>
                    <a:lumOff val="5000"/>
                  </a:schemeClr>
                </a:solidFill>
                <a:latin typeface="苹方 粗体" panose="020B0600000000000000" charset="-122"/>
                <a:ea typeface="苹方 粗体" panose="020B0600000000000000" charset="-122"/>
                <a:cs typeface="宋体" panose="02010600030101010101" pitchFamily="2" charset="-122"/>
                <a:sym typeface="+mn-ea"/>
              </a:rPr>
              <a:t>适用场景</a:t>
            </a:r>
            <a:endParaRPr lang="zh-CN" altLang="zh-CN" sz="5400" b="1">
              <a:solidFill>
                <a:schemeClr val="tx1">
                  <a:lumMod val="95000"/>
                  <a:lumOff val="5000"/>
                </a:schemeClr>
              </a:solidFill>
              <a:latin typeface="苹方 粗体" panose="020B0600000000000000" charset="-122"/>
              <a:ea typeface="苹方 粗体" panose="020B0600000000000000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 userDrawn="1"/>
        </p:nvSpPr>
        <p:spPr>
          <a:xfrm>
            <a:off x="315278" y="2152650"/>
            <a:ext cx="297815" cy="21875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dist"/>
            <a:r>
              <a:rPr lang="zh-CN" altLang="en-US" sz="750" dirty="0">
                <a:solidFill>
                  <a:srgbClr val="FA891E"/>
                </a:solidFill>
                <a:latin typeface="苹方 细体" panose="020B0200000000000000" charset="-122"/>
                <a:ea typeface="苹方 细体" panose="020B0200000000000000" charset="-122"/>
              </a:rPr>
              <a:t>金箍棒抑菌机</a:t>
            </a:r>
            <a:endParaRPr lang="zh-CN" altLang="en-US" sz="750" dirty="0">
              <a:solidFill>
                <a:srgbClr val="FA891E"/>
              </a:solidFill>
              <a:latin typeface="苹方 细体" panose="020B0200000000000000" charset="-122"/>
              <a:ea typeface="苹方 细体" panose="020B0200000000000000" charset="-122"/>
            </a:endParaRPr>
          </a:p>
        </p:txBody>
      </p:sp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315595" y="4531360"/>
            <a:ext cx="290830" cy="290830"/>
          </a:xfrm>
          <a:prstGeom prst="rect">
            <a:avLst/>
          </a:prstGeom>
          <a:solidFill>
            <a:srgbClr val="FF9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矩形 7"/>
          <p:cNvSpPr/>
          <p:nvPr/>
        </p:nvSpPr>
        <p:spPr>
          <a:xfrm>
            <a:off x="-10160" y="0"/>
            <a:ext cx="12190730" cy="2396490"/>
          </a:xfrm>
          <a:prstGeom prst="rect">
            <a:avLst/>
          </a:prstGeom>
          <a:solidFill>
            <a:schemeClr val="tx2">
              <a:lumMod val="85000"/>
              <a:lumOff val="1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21904" tIns="60952" rIns="121904" bIns="60952" rtlCol="0" anchor="ctr"/>
          <a:p>
            <a:pPr algn="ctr" defTabSz="1218565">
              <a:defRPr/>
            </a:pPr>
            <a:endParaRPr lang="zh-CN" altLang="en-US" sz="3200" kern="0">
              <a:solidFill>
                <a:sysClr val="window" lastClr="FFFFFF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47370" y="1121410"/>
            <a:ext cx="11087735" cy="2430780"/>
            <a:chOff x="862" y="1646"/>
            <a:chExt cx="17461" cy="3828"/>
          </a:xfrm>
        </p:grpSpPr>
        <p:pic>
          <p:nvPicPr>
            <p:cNvPr id="4" name="图片 3" descr="摄图网_500988716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862" y="1646"/>
              <a:ext cx="5727" cy="3819"/>
            </a:xfrm>
            <a:prstGeom prst="rect">
              <a:avLst/>
            </a:prstGeom>
            <a:ln w="22225">
              <a:noFill/>
            </a:ln>
          </p:spPr>
        </p:pic>
        <p:pic>
          <p:nvPicPr>
            <p:cNvPr id="7" name="图片 6" descr="VCG41157742830"/>
            <p:cNvPicPr>
              <a:picLocks noChangeAspect="1"/>
            </p:cNvPicPr>
            <p:nvPr/>
          </p:nvPicPr>
          <p:blipFill>
            <a:blip r:embed="rId3"/>
            <a:srcRect l="3504" r="2196" b="5806"/>
            <a:stretch>
              <a:fillRect/>
            </a:stretch>
          </p:blipFill>
          <p:spPr>
            <a:xfrm>
              <a:off x="6730" y="1646"/>
              <a:ext cx="5731" cy="3819"/>
            </a:xfrm>
            <a:prstGeom prst="rect">
              <a:avLst/>
            </a:prstGeom>
            <a:ln w="22225">
              <a:noFill/>
            </a:ln>
          </p:spPr>
        </p:pic>
        <p:pic>
          <p:nvPicPr>
            <p:cNvPr id="6" name="图片 5" descr="VCG21295ca432d"/>
            <p:cNvPicPr>
              <a:picLocks noChangeAspect="1"/>
            </p:cNvPicPr>
            <p:nvPr/>
          </p:nvPicPr>
          <p:blipFill>
            <a:blip r:embed="rId4"/>
            <a:srcRect r="5556" b="5536"/>
            <a:stretch>
              <a:fillRect/>
            </a:stretch>
          </p:blipFill>
          <p:spPr>
            <a:xfrm>
              <a:off x="12587" y="1646"/>
              <a:ext cx="5737" cy="3828"/>
            </a:xfrm>
            <a:prstGeom prst="rect">
              <a:avLst/>
            </a:prstGeom>
            <a:ln w="22225">
              <a:noFill/>
            </a:ln>
          </p:spPr>
        </p:pic>
      </p:grpSp>
      <p:sp>
        <p:nvSpPr>
          <p:cNvPr id="12" name="文本框 11"/>
          <p:cNvSpPr txBox="1"/>
          <p:nvPr/>
        </p:nvSpPr>
        <p:spPr>
          <a:xfrm>
            <a:off x="1305243" y="4202430"/>
            <a:ext cx="9581515" cy="13735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2500"/>
              </a:lnSpc>
            </a:pPr>
            <a:r>
              <a:rPr lang="zh-CN" altLang="en-US" sz="1600">
                <a:latin typeface="苹方 中等" panose="020B0400000000000000" charset="-122"/>
                <a:ea typeface="苹方 中等" panose="020B0400000000000000" charset="-122"/>
              </a:rPr>
              <a:t>金箍棒抑菌机广泛适用于各种人流较密集的服务性场所，如医院、行政机关、银行等。既是为到访人员的健康着想，也是对内部工作人员的身体负责。</a:t>
            </a:r>
            <a:endParaRPr lang="zh-CN" altLang="en-US" sz="1600">
              <a:latin typeface="苹方 中等" panose="020B0400000000000000" charset="-122"/>
              <a:ea typeface="苹方 中等" panose="020B0400000000000000" charset="-122"/>
            </a:endParaRPr>
          </a:p>
          <a:p>
            <a:pPr fontAlgn="auto">
              <a:lnSpc>
                <a:spcPts val="2500"/>
              </a:lnSpc>
            </a:pPr>
            <a:r>
              <a:rPr lang="zh-CN" altLang="en-US" sz="1600">
                <a:latin typeface="苹方 中等" panose="020B0400000000000000" charset="-122"/>
                <a:ea typeface="苹方 中等" panose="020B0400000000000000" charset="-122"/>
              </a:rPr>
              <a:t>进一步考虑，设备还可以新的商业模式进驻机场、高铁站等交通枢纽，或是逐渐在学校、居民小区等地进行布局，为全社会多添一份健康保障。</a:t>
            </a:r>
            <a:endParaRPr lang="zh-CN" altLang="en-US" sz="1600">
              <a:latin typeface="苹方 中等" panose="020B0400000000000000" charset="-122"/>
              <a:ea typeface="苹方 中等" panose="020B0400000000000000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摄图网_501559594"/>
          <p:cNvPicPr>
            <a:picLocks noChangeAspect="1"/>
          </p:cNvPicPr>
          <p:nvPr/>
        </p:nvPicPr>
        <p:blipFill>
          <a:blip r:embed="rId1"/>
          <a:srcRect l="-396" t="14986" r="396" b="-12017"/>
          <a:stretch>
            <a:fillRect/>
          </a:stretch>
        </p:blipFill>
        <p:spPr>
          <a:xfrm>
            <a:off x="-132715" y="0"/>
            <a:ext cx="12321540" cy="796988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67945" y="0"/>
            <a:ext cx="12192000" cy="73152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997075" y="2913380"/>
            <a:ext cx="8062595" cy="21431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ts val="3200"/>
              </a:lnSpc>
              <a:buClr>
                <a:srgbClr val="FA891E"/>
              </a:buClr>
              <a:buFont typeface="Wingdings" panose="05000000000000000000" charset="0"/>
              <a:buNone/>
            </a:pPr>
            <a:r>
              <a:rPr sz="2800" b="1" spc="100" dirty="0" smtClean="0">
                <a:solidFill>
                  <a:srgbClr val="FA891E"/>
                </a:solidFill>
                <a:latin typeface="苹方 中等" panose="020B0400000000000000" charset="-122"/>
                <a:ea typeface="苹方 中等" panose="020B0400000000000000" charset="-122"/>
                <a:cs typeface="苹方 中等" panose="020B0400000000000000" charset="-122"/>
                <a:sym typeface="+mn-ea"/>
              </a:rPr>
              <a:t>预防 </a:t>
            </a:r>
            <a:r>
              <a:rPr b="1" spc="100" dirty="0" smtClean="0">
                <a:solidFill>
                  <a:schemeClr val="bg1"/>
                </a:solidFill>
                <a:latin typeface="苹方 中等" panose="020B0400000000000000" charset="-122"/>
                <a:ea typeface="苹方 中等" panose="020B0400000000000000" charset="-122"/>
                <a:cs typeface="苹方 中等" panose="020B0400000000000000" charset="-122"/>
                <a:sym typeface="+mn-ea"/>
              </a:rPr>
              <a:t>大于治疗，这是很多医学专家的共同呼吁，可这些年来切实践行者却寥寥无几；平时不注重卫生，疫情来临时才疯狂抢购口罩消毒液；冠状病毒感染人数从03年的8000上升至今天的 </a:t>
            </a:r>
            <a:r>
              <a:rPr sz="2800" b="1" spc="100" dirty="0" smtClean="0">
                <a:solidFill>
                  <a:srgbClr val="FA891E"/>
                </a:solidFill>
                <a:latin typeface="苹方 中等" panose="020B0400000000000000" charset="-122"/>
                <a:ea typeface="苹方 中等" panose="020B0400000000000000" charset="-122"/>
                <a:cs typeface="苹方 中等" panose="020B0400000000000000" charset="-122"/>
                <a:sym typeface="+mn-ea"/>
              </a:rPr>
              <a:t>80000</a:t>
            </a:r>
            <a:r>
              <a:rPr b="1" spc="100" dirty="0" smtClean="0">
                <a:solidFill>
                  <a:schemeClr val="bg1"/>
                </a:solidFill>
                <a:latin typeface="苹方 中等" panose="020B0400000000000000" charset="-122"/>
                <a:ea typeface="苹方 中等" panose="020B0400000000000000" charset="-122"/>
                <a:cs typeface="苹方 中等" panose="020B0400000000000000" charset="-122"/>
                <a:sym typeface="+mn-ea"/>
              </a:rPr>
              <a:t>，这样的教训难道还不够惨痛？这样的悲剧难道还要继续上演吗？社会需要有识之士站出来，引导大众养成良好的卫生行为习惯。</a:t>
            </a:r>
            <a:endParaRPr lang="zh-CN" altLang="en-US">
              <a:latin typeface="苹方 中等" panose="020B0400000000000000" charset="-122"/>
              <a:ea typeface="苹方 中等" panose="020B0400000000000000" charset="-122"/>
              <a:cs typeface="苹方 中等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13970" y="-57785"/>
            <a:ext cx="12219940" cy="69202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929255" y="2767330"/>
            <a:ext cx="664146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60000"/>
              </a:lnSpc>
            </a:pPr>
            <a:r>
              <a:rPr lang="zh-CN" altLang="en-US" sz="4000" b="1">
                <a:solidFill>
                  <a:schemeClr val="bg1"/>
                </a:solidFill>
                <a:latin typeface="苹方 粗体" panose="020B0600000000000000" charset="-122"/>
                <a:ea typeface="苹方 粗体" panose="020B0600000000000000" charset="-122"/>
              </a:rPr>
              <a:t>谢谢</a:t>
            </a:r>
            <a:endParaRPr lang="zh-CN" altLang="en-US" sz="4000" b="1">
              <a:solidFill>
                <a:schemeClr val="bg1"/>
              </a:solidFill>
              <a:latin typeface="苹方 粗体" panose="020B0600000000000000" charset="-122"/>
              <a:ea typeface="苹方 粗体" panose="020B0600000000000000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3028950" y="4819015"/>
            <a:ext cx="6324600" cy="5715"/>
          </a:xfrm>
          <a:prstGeom prst="line">
            <a:avLst/>
          </a:prstGeom>
          <a:ln w="25400">
            <a:solidFill>
              <a:srgbClr val="FF9D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 flipV="1">
            <a:off x="3087370" y="1868805"/>
            <a:ext cx="6324600" cy="5715"/>
          </a:xfrm>
          <a:prstGeom prst="line">
            <a:avLst/>
          </a:prstGeom>
          <a:ln w="25400">
            <a:solidFill>
              <a:srgbClr val="FF9D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8" name="Picture 8" descr="E:\金箍棒\抑菌机\抑菌机方案图\方案C\图\00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253" y="1001061"/>
            <a:ext cx="8905294" cy="585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9" name="Picture 9" descr="E:\金箍棒\抑菌机\抑菌机方案图\方案C\图\0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253" y="1001061"/>
            <a:ext cx="8905294" cy="585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E:\金箍棒\抑菌机\抑菌机方案图\方案C\图\0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253" y="1001061"/>
            <a:ext cx="8905294" cy="585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1" name="Picture 11" descr="E:\金箍棒\抑菌机\抑菌机方案图\方案C\图\00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253" y="1001061"/>
            <a:ext cx="8905294" cy="585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705485" y="3787775"/>
            <a:ext cx="4147820" cy="743585"/>
            <a:chOff x="709" y="6764"/>
            <a:chExt cx="6532" cy="1171"/>
          </a:xfrm>
        </p:grpSpPr>
        <p:sp>
          <p:nvSpPr>
            <p:cNvPr id="7" name="文本框 6"/>
            <p:cNvSpPr txBox="1"/>
            <p:nvPr/>
          </p:nvSpPr>
          <p:spPr>
            <a:xfrm>
              <a:off x="787" y="6764"/>
              <a:ext cx="6375" cy="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 fontAlgn="auto">
                <a:lnSpc>
                  <a:spcPts val="1960"/>
                </a:lnSpc>
              </a:pPr>
              <a:r>
                <a:rPr lang="zh-CN" altLang="en-US" sz="4400" b="1">
                  <a:solidFill>
                    <a:schemeClr val="tx1"/>
                  </a:solidFill>
                  <a:latin typeface="苹方 粗体" panose="020B0600000000000000" charset="-122"/>
                  <a:ea typeface="苹方 粗体" panose="020B0600000000000000" charset="-122"/>
                </a:rPr>
                <a:t>金箍棒抑菌机</a:t>
              </a:r>
              <a:endParaRPr lang="zh-CN" altLang="en-US" sz="4400" b="1">
                <a:solidFill>
                  <a:schemeClr val="tx1"/>
                </a:solidFill>
                <a:latin typeface="苹方 常规" panose="020B0300000000000000" charset="-122"/>
                <a:ea typeface="苹方 常规" panose="020B0300000000000000" charset="-122"/>
              </a:endParaRPr>
            </a:p>
            <a:p>
              <a:pPr algn="ctr" fontAlgn="auto">
                <a:lnSpc>
                  <a:spcPts val="1960"/>
                </a:lnSpc>
              </a:pPr>
              <a:endParaRPr lang="zh-CN" altLang="en-US" sz="4400" b="1">
                <a:solidFill>
                  <a:schemeClr val="tx1"/>
                </a:solidFill>
                <a:latin typeface="苹方 常规" panose="020B0300000000000000" charset="-122"/>
                <a:ea typeface="苹方 常规" panose="020B03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09" y="7396"/>
              <a:ext cx="6532" cy="53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 fontAlgn="auto">
                <a:lnSpc>
                  <a:spcPts val="1960"/>
                </a:lnSpc>
              </a:pPr>
              <a:r>
                <a:rPr lang="en-US" altLang="zh-CN" sz="1700">
                  <a:solidFill>
                    <a:schemeClr val="tx1"/>
                  </a:solidFill>
                  <a:latin typeface="苹方 中等" panose="020B0400000000000000" charset="-122"/>
                  <a:ea typeface="苹方 中等" panose="020B0400000000000000" charset="-122"/>
                  <a:sym typeface="+mn-ea"/>
                </a:rPr>
                <a:t>为疫情预防和控制提供综合性的解决方案</a:t>
              </a:r>
              <a:endParaRPr lang="en-US" altLang="zh-CN" sz="1700">
                <a:solidFill>
                  <a:schemeClr val="tx1"/>
                </a:solidFill>
                <a:latin typeface="苹方 中等" panose="020B0400000000000000" charset="-122"/>
                <a:ea typeface="苹方 中等" panose="020B0400000000000000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E:\金箍棒\抑菌机\抑菌机方案图\素材图\sdzfgghfd-1.jp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" r="3306"/>
          <a:stretch>
            <a:fillRect/>
          </a:stretch>
        </p:blipFill>
        <p:spPr bwMode="auto">
          <a:xfrm>
            <a:off x="635" y="454152"/>
            <a:ext cx="12192000" cy="594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:\金箍棒\抑菌机\抑菌机方案图\方案C\图\超声波环状的.328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4" r="47343" b="8653"/>
          <a:stretch>
            <a:fillRect/>
          </a:stretch>
        </p:blipFill>
        <p:spPr bwMode="auto">
          <a:xfrm flipH="1">
            <a:off x="5725167" y="354477"/>
            <a:ext cx="3897640" cy="587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18"/>
          <p:cNvSpPr/>
          <p:nvPr/>
        </p:nvSpPr>
        <p:spPr>
          <a:xfrm>
            <a:off x="0" y="-20955"/>
            <a:ext cx="12759055" cy="6900545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330960" y="3130550"/>
            <a:ext cx="983488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ts val="3200"/>
              </a:lnSpc>
            </a:pPr>
            <a:r>
              <a:rPr lang="zh-CN" altLang="en-US">
                <a:solidFill>
                  <a:schemeClr val="bg1"/>
                </a:solidFill>
                <a:latin typeface="苹方 中等" panose="020B0400000000000000" charset="-122"/>
                <a:ea typeface="苹方 中等" panose="020B0400000000000000" charset="-122"/>
                <a:cs typeface="苹方 中等" panose="020B0400000000000000" charset="-122"/>
                <a:sym typeface="+mn-ea"/>
              </a:rPr>
              <a:t>金箍棒抑菌机采用微米级雾化技术，可对人体进行360度无死角消毒，极大降低人流密集处发生交叉感染的风险。尤其在重大公共卫生事件发生时，可快速有效地阻断病毒扩散。产品造型美观，操作简便，能帮助用户逐渐养成良好的卫生习惯。</a:t>
            </a:r>
            <a:endParaRPr lang="zh-CN" altLang="en-US">
              <a:solidFill>
                <a:schemeClr val="bg1"/>
              </a:solidFill>
              <a:latin typeface="+mj-ea"/>
              <a:ea typeface="+mj-ea"/>
              <a:cs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230813" y="1894205"/>
            <a:ext cx="2033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3600" b="1">
                <a:solidFill>
                  <a:schemeClr val="bg1"/>
                </a:solidFill>
                <a:latin typeface="苹方 粗体" panose="020B0600000000000000" charset="-122"/>
                <a:ea typeface="苹方 粗体" panose="020B0600000000000000" charset="-122"/>
                <a:cs typeface="宋体" panose="02010600030101010101" pitchFamily="2" charset="-122"/>
                <a:sym typeface="+mn-ea"/>
              </a:rPr>
              <a:t>概述</a:t>
            </a:r>
            <a:endParaRPr lang="zh-CN" altLang="zh-CN" sz="3600" b="1">
              <a:solidFill>
                <a:schemeClr val="bg1"/>
              </a:solidFill>
              <a:latin typeface="苹方 粗体" panose="020B0600000000000000" charset="-122"/>
              <a:ea typeface="苹方 粗体" panose="020B0600000000000000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642485" y="1651635"/>
            <a:ext cx="3210560" cy="1130300"/>
          </a:xfrm>
          <a:prstGeom prst="rect">
            <a:avLst/>
          </a:prstGeom>
          <a:noFill/>
          <a:ln w="47625">
            <a:solidFill>
              <a:srgbClr val="FF9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298190" y="2370455"/>
            <a:ext cx="238823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0">
                <a:solidFill>
                  <a:srgbClr val="FA891E"/>
                </a:solidFill>
                <a:latin typeface="苹方 粗体" panose="020B0600000000000000" charset="-122"/>
                <a:ea typeface="苹方 粗体" panose="020B0600000000000000" charset="-122"/>
              </a:rPr>
              <a:t>01</a:t>
            </a:r>
            <a:endParaRPr lang="en-US" altLang="zh-CN" sz="10000">
              <a:solidFill>
                <a:srgbClr val="FA891E"/>
              </a:solidFill>
              <a:latin typeface="苹方 粗体" panose="020B0600000000000000" charset="-122"/>
              <a:ea typeface="苹方 粗体" panose="020B0600000000000000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312410" y="3517265"/>
            <a:ext cx="6979285" cy="88900"/>
          </a:xfrm>
          <a:prstGeom prst="rect">
            <a:avLst/>
          </a:prstGeom>
          <a:solidFill>
            <a:srgbClr val="FF9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220970" y="2606675"/>
            <a:ext cx="58902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5400" b="1">
                <a:solidFill>
                  <a:schemeClr val="tx1">
                    <a:lumMod val="95000"/>
                    <a:lumOff val="5000"/>
                  </a:schemeClr>
                </a:solidFill>
                <a:latin typeface="苹方 粗体" panose="020B0600000000000000" charset="-122"/>
                <a:ea typeface="苹方 粗体" panose="020B0600000000000000" charset="-122"/>
                <a:cs typeface="宋体" panose="02010600030101010101" pitchFamily="2" charset="-122"/>
                <a:sym typeface="+mn-ea"/>
              </a:rPr>
              <a:t>产品设计</a:t>
            </a:r>
            <a:endParaRPr lang="zh-CN" altLang="en-US" sz="5400" b="1">
              <a:solidFill>
                <a:schemeClr val="tx1">
                  <a:lumMod val="95000"/>
                  <a:lumOff val="5000"/>
                </a:schemeClr>
              </a:solidFill>
              <a:latin typeface="苹方 粗体" panose="020B0600000000000000" charset="-122"/>
              <a:ea typeface="苹方 粗体" panose="020B0600000000000000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 userDrawn="1"/>
        </p:nvSpPr>
        <p:spPr>
          <a:xfrm>
            <a:off x="315278" y="2152650"/>
            <a:ext cx="297815" cy="21875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dist"/>
            <a:r>
              <a:rPr lang="zh-CN" altLang="en-US" sz="750" dirty="0">
                <a:solidFill>
                  <a:srgbClr val="FA891E"/>
                </a:solidFill>
                <a:latin typeface="苹方 细体" panose="020B0200000000000000" charset="-122"/>
                <a:ea typeface="苹方 细体" panose="020B0200000000000000" charset="-122"/>
              </a:rPr>
              <a:t>金箍棒抑菌机</a:t>
            </a:r>
            <a:endParaRPr lang="zh-CN" altLang="en-US" sz="750" dirty="0">
              <a:solidFill>
                <a:srgbClr val="FA891E"/>
              </a:solidFill>
              <a:latin typeface="苹方 细体" panose="020B0200000000000000" charset="-122"/>
              <a:ea typeface="苹方 细体" panose="020B0200000000000000" charset="-122"/>
            </a:endParaRPr>
          </a:p>
        </p:txBody>
      </p:sp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315595" y="4531360"/>
            <a:ext cx="290830" cy="290830"/>
          </a:xfrm>
          <a:prstGeom prst="rect">
            <a:avLst/>
          </a:prstGeom>
          <a:solidFill>
            <a:srgbClr val="FF9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0" y="-42545"/>
            <a:ext cx="12192000" cy="3611245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 descr="图片4"/>
          <p:cNvPicPr>
            <a:picLocks noChangeAspect="1"/>
          </p:cNvPicPr>
          <p:nvPr/>
        </p:nvPicPr>
        <p:blipFill>
          <a:blip r:embed="rId1"/>
          <a:srcRect l="-23147" r="3292"/>
          <a:stretch>
            <a:fillRect/>
          </a:stretch>
        </p:blipFill>
        <p:spPr>
          <a:xfrm>
            <a:off x="3668395" y="-61595"/>
            <a:ext cx="8916670" cy="3630295"/>
          </a:xfrm>
          <a:prstGeom prst="rect">
            <a:avLst/>
          </a:prstGeom>
        </p:spPr>
      </p:pic>
      <p:pic>
        <p:nvPicPr>
          <p:cNvPr id="6" name="图片 5" descr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0980" y="-33020"/>
            <a:ext cx="3888740" cy="3601720"/>
          </a:xfrm>
          <a:prstGeom prst="rect">
            <a:avLst/>
          </a:prstGeom>
        </p:spPr>
      </p:pic>
      <p:pic>
        <p:nvPicPr>
          <p:cNvPr id="12" name="图片 11" descr="图片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075" y="-29210"/>
            <a:ext cx="3240405" cy="35985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41475" y="4419600"/>
            <a:ext cx="8908415" cy="1052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2500"/>
              </a:lnSpc>
            </a:pPr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苹方 中等" panose="020B0400000000000000" charset="-122"/>
                <a:ea typeface="苹方 中等" panose="020B0400000000000000" charset="-122"/>
                <a:cs typeface="苹方 中等" panose="020B0400000000000000" charset="-122"/>
              </a:rPr>
              <a:t>金箍棒抑菌机采用开放式设计，避免封闭空间带给用户的压抑感。顶部圆环造型完美中和直立的机身主体，并形成更好的出雾效果。腰线隐藏维修把手，一体式呈现，加强手感。</a:t>
            </a:r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  <a:latin typeface="苹方 中等" panose="020B0400000000000000" charset="-122"/>
              <a:ea typeface="苹方 中等" panose="020B0400000000000000" charset="-122"/>
              <a:cs typeface="苹方 中等" panose="020B0400000000000000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8860790" y="2844165"/>
            <a:ext cx="2918460" cy="1694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ts val="2500"/>
              </a:lnSpc>
            </a:pPr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苹方 中等" panose="020B0400000000000000" charset="-122"/>
                <a:ea typeface="苹方 中等" panose="020B0400000000000000" charset="-122"/>
                <a:cs typeface="苹方 中等" panose="020B0400000000000000" charset="-122"/>
                <a:sym typeface="+mn-ea"/>
              </a:rPr>
              <a:t>机身主体采用耐腐合金材料打造，洁净不易脏。银白色与黑色撞色设计，时尚前卫，能够很好地融入多种高端服务环境。</a:t>
            </a:r>
            <a:endParaRPr lang="zh-CN" altLang="en-US"/>
          </a:p>
        </p:txBody>
      </p:sp>
      <p:pic>
        <p:nvPicPr>
          <p:cNvPr id="2" name="图片 1" descr="微信图片_20200302145052"/>
          <p:cNvPicPr>
            <a:picLocks noChangeAspect="1"/>
          </p:cNvPicPr>
          <p:nvPr/>
        </p:nvPicPr>
        <p:blipFill>
          <a:blip r:embed="rId1"/>
          <a:srcRect l="5063" t="16850" r="11023" b="5381"/>
          <a:stretch>
            <a:fillRect/>
          </a:stretch>
        </p:blipFill>
        <p:spPr>
          <a:xfrm>
            <a:off x="0" y="950595"/>
            <a:ext cx="8440420" cy="537781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9321800" y="2192020"/>
            <a:ext cx="1996440" cy="306070"/>
          </a:xfrm>
          <a:prstGeom prst="rect">
            <a:avLst/>
          </a:prstGeom>
          <a:solidFill>
            <a:srgbClr val="FF9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298190" y="2370455"/>
            <a:ext cx="238823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0">
                <a:solidFill>
                  <a:srgbClr val="FA891E"/>
                </a:solidFill>
                <a:latin typeface="苹方 粗体" panose="020B0600000000000000" charset="-122"/>
                <a:ea typeface="苹方 粗体" panose="020B0600000000000000" charset="-122"/>
              </a:rPr>
              <a:t>02</a:t>
            </a:r>
            <a:endParaRPr lang="en-US" altLang="zh-CN" sz="10000">
              <a:solidFill>
                <a:srgbClr val="FA891E"/>
              </a:solidFill>
              <a:latin typeface="苹方 粗体" panose="020B0600000000000000" charset="-122"/>
              <a:ea typeface="苹方 粗体" panose="020B0600000000000000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312410" y="3517265"/>
            <a:ext cx="6979285" cy="88900"/>
          </a:xfrm>
          <a:prstGeom prst="rect">
            <a:avLst/>
          </a:prstGeom>
          <a:solidFill>
            <a:srgbClr val="FF9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220970" y="2606675"/>
            <a:ext cx="58902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5400" b="1">
                <a:solidFill>
                  <a:schemeClr val="tx1">
                    <a:lumMod val="95000"/>
                    <a:lumOff val="5000"/>
                  </a:schemeClr>
                </a:solidFill>
                <a:latin typeface="苹方 粗体" panose="020B0600000000000000" charset="-122"/>
                <a:ea typeface="苹方 粗体" panose="020B0600000000000000" charset="-122"/>
                <a:cs typeface="宋体" panose="02010600030101010101" pitchFamily="2" charset="-122"/>
                <a:sym typeface="+mn-ea"/>
              </a:rPr>
              <a:t>安全性</a:t>
            </a:r>
            <a:endParaRPr lang="zh-CN" altLang="en-US" sz="5400" b="1">
              <a:solidFill>
                <a:schemeClr val="tx1">
                  <a:lumMod val="95000"/>
                  <a:lumOff val="5000"/>
                </a:schemeClr>
              </a:solidFill>
              <a:latin typeface="苹方 粗体" panose="020B0600000000000000" charset="-122"/>
              <a:ea typeface="苹方 粗体" panose="020B0600000000000000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 userDrawn="1"/>
        </p:nvSpPr>
        <p:spPr>
          <a:xfrm>
            <a:off x="315278" y="2152650"/>
            <a:ext cx="297815" cy="21875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dist"/>
            <a:r>
              <a:rPr lang="zh-CN" altLang="en-US" sz="750" dirty="0">
                <a:solidFill>
                  <a:srgbClr val="FA891E"/>
                </a:solidFill>
                <a:latin typeface="苹方 细体" panose="020B0200000000000000" charset="-122"/>
                <a:ea typeface="苹方 细体" panose="020B0200000000000000" charset="-122"/>
              </a:rPr>
              <a:t>金箍棒抑菌机</a:t>
            </a:r>
            <a:endParaRPr lang="zh-CN" altLang="en-US" sz="750" dirty="0">
              <a:solidFill>
                <a:srgbClr val="FA891E"/>
              </a:solidFill>
              <a:latin typeface="苹方 细体" panose="020B0200000000000000" charset="-122"/>
              <a:ea typeface="苹方 细体" panose="020B0200000000000000" charset="-122"/>
            </a:endParaRPr>
          </a:p>
        </p:txBody>
      </p:sp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315595" y="4531360"/>
            <a:ext cx="290830" cy="290830"/>
          </a:xfrm>
          <a:prstGeom prst="rect">
            <a:avLst/>
          </a:prstGeom>
          <a:solidFill>
            <a:srgbClr val="FF9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9028_3*i*0"/>
  <p:tag name="KSO_WM_TEMPLATE_CATEGORY" val="custom"/>
  <p:tag name="KSO_WM_TEMPLATE_INDEX" val="20189028"/>
  <p:tag name="KSO_WM_UNIT_INDEX" val="0"/>
</p:tagLst>
</file>

<file path=ppt/tags/tag12.xml><?xml version="1.0" encoding="utf-8"?>
<p:tagLst xmlns:p="http://schemas.openxmlformats.org/presentationml/2006/main">
  <p:tag name="KSO_WM_BEAUTIFY_FLAG" val="#wm#"/>
  <p:tag name="KSO_WM_TEMPLATE_CATEGORY" val="custom"/>
  <p:tag name="KSO_WM_TEMPLATE_INDEX" val="20189028"/>
</p:tagLst>
</file>

<file path=ppt/tags/tag13.xml><?xml version="1.0" encoding="utf-8"?>
<p:tagLst xmlns:p="http://schemas.openxmlformats.org/presentationml/2006/main">
  <p:tag name="KSO_WM_BEAUTIFY_FLAG" val="#wm#"/>
  <p:tag name="KSO_WM_TEMPLATE_CATEGORY" val="custom"/>
  <p:tag name="KSO_WM_TEMPLATE_INDEX" val="20189028"/>
</p:tagLst>
</file>

<file path=ppt/tags/tag1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9028_3*i*0"/>
  <p:tag name="KSO_WM_TEMPLATE_CATEGORY" val="custom"/>
  <p:tag name="KSO_WM_TEMPLATE_INDEX" val="20189028"/>
  <p:tag name="KSO_WM_UNIT_INDEX" val="0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189028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9028_3*i*0"/>
  <p:tag name="KSO_WM_TEMPLATE_CATEGORY" val="custom"/>
  <p:tag name="KSO_WM_TEMPLATE_INDEX" val="20189028"/>
  <p:tag name="KSO_WM_UNIT_INDEX" val="0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189028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9028_3*i*0"/>
  <p:tag name="KSO_WM_TEMPLATE_CATEGORY" val="custom"/>
  <p:tag name="KSO_WM_TEMPLATE_INDEX" val="20189028"/>
  <p:tag name="KSO_WM_UNIT_INDEX" val="0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189028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189028"/>
</p:tagLst>
</file>

<file path=ppt/tags/tag2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9028_3*i*0"/>
  <p:tag name="KSO_WM_TEMPLATE_CATEGORY" val="custom"/>
  <p:tag name="KSO_WM_TEMPLATE_INDEX" val="20189028"/>
  <p:tag name="KSO_WM_UNIT_INDEX" val="0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189028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189028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189028"/>
</p:tagLst>
</file>

<file path=ppt/tags/tag2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9028_3*i*0"/>
  <p:tag name="KSO_WM_TEMPLATE_CATEGORY" val="custom"/>
  <p:tag name="KSO_WM_TEMPLATE_INDEX" val="20189028"/>
  <p:tag name="KSO_WM_UNIT_INDEX" val="0"/>
</p:tagLst>
</file>

<file path=ppt/tags/tag3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189028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189028"/>
</p:tagLst>
</file>

<file path=ppt/tags/tag3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9028_3*i*0"/>
  <p:tag name="KSO_WM_TEMPLATE_CATEGORY" val="custom"/>
  <p:tag name="KSO_WM_TEMPLATE_INDEX" val="20189028"/>
  <p:tag name="KSO_WM_UNIT_INDEX" val="0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189028"/>
</p:tagLst>
</file>

<file path=ppt/tags/tag34.xml><?xml version="1.0" encoding="utf-8"?>
<p:tagLst xmlns:p="http://schemas.openxmlformats.org/presentationml/2006/main">
  <p:tag name="REFSHAPE" val="542514332"/>
  <p:tag name="KSO_WM_UNIT_PLACING_PICTURE_USER_VIEWPORT" val="{&quot;height&quot;:10560,&quot;width&quot;:15840}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189028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4.xml><?xml version="1.0" encoding="utf-8"?>
<p:tagLst xmlns:p="http://schemas.openxmlformats.org/presentationml/2006/main">
  <p:tag name="KSO_WM_SLIDE_MODEL_TYPE" val="numdgm"/>
</p:tagLst>
</file>

<file path=ppt/tags/tag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9028_3*i*0"/>
  <p:tag name="KSO_WM_TEMPLATE_CATEGORY" val="custom"/>
  <p:tag name="KSO_WM_TEMPLATE_INDEX" val="20189028"/>
  <p:tag name="KSO_WM_UNIT_INDEX" val="0"/>
</p:tagLst>
</file>

<file path=ppt/tags/tag6.xml><?xml version="1.0" encoding="utf-8"?>
<p:tagLst xmlns:p="http://schemas.openxmlformats.org/presentationml/2006/main">
  <p:tag name="KSO_WM_BEAUTIFY_FLAG" val="#wm#"/>
  <p:tag name="KSO_WM_TEMPLATE_CATEGORY" val="custom"/>
  <p:tag name="KSO_WM_TEMPLATE_INDEX" val="20189028"/>
</p:tagLst>
</file>

<file path=ppt/tags/tag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9028_3*i*0"/>
  <p:tag name="KSO_WM_TEMPLATE_CATEGORY" val="custom"/>
  <p:tag name="KSO_WM_TEMPLATE_INDEX" val="20189028"/>
  <p:tag name="KSO_WM_UNIT_INDEX" val="0"/>
</p:tagLst>
</file>

<file path=ppt/tags/tag8.xml><?xml version="1.0" encoding="utf-8"?>
<p:tagLst xmlns:p="http://schemas.openxmlformats.org/presentationml/2006/main">
  <p:tag name="KSO_WM_BEAUTIFY_FLAG" val="#wm#"/>
  <p:tag name="KSO_WM_TEMPLATE_CATEGORY" val="custom"/>
  <p:tag name="KSO_WM_TEMPLATE_INDEX" val="20189028"/>
</p:tagLst>
</file>

<file path=ppt/tags/tag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FFFFFF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1792</Words>
  <Application>WPS 演示</Application>
  <PresentationFormat>自定义</PresentationFormat>
  <Paragraphs>166</Paragraphs>
  <Slides>30</Slides>
  <Notes>4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5" baseType="lpstr">
      <vt:lpstr>Arial</vt:lpstr>
      <vt:lpstr>宋体</vt:lpstr>
      <vt:lpstr>Wingdings</vt:lpstr>
      <vt:lpstr>黑体</vt:lpstr>
      <vt:lpstr>苹方 中等</vt:lpstr>
      <vt:lpstr>微软雅黑</vt:lpstr>
      <vt:lpstr>Consolas</vt:lpstr>
      <vt:lpstr>Wingdings</vt:lpstr>
      <vt:lpstr>苹方 粗体</vt:lpstr>
      <vt:lpstr>苹方 常规</vt:lpstr>
      <vt:lpstr>苹方 细体</vt:lpstr>
      <vt:lpstr>Arial Unicode MS</vt:lpstr>
      <vt:lpstr>Calibri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丢了铃铛的蓝胖子</cp:lastModifiedBy>
  <cp:revision>172</cp:revision>
  <dcterms:created xsi:type="dcterms:W3CDTF">2018-03-01T02:03:00Z</dcterms:created>
  <dcterms:modified xsi:type="dcterms:W3CDTF">2020-03-13T06:23:26Z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2052-11.1.0.9513</vt:lpwstr>
  </property>
  <property fmtid="{D5CDD505-2E9C-101B-9397-08002B2CF9AE}" pid="3" name="KSORubyTemplateID">
    <vt:lpwstr>13</vt:lpwstr>
  </property>
</Properties>
</file>